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sldIdLst>
    <p:sldId id="256" r:id="rId2"/>
    <p:sldId id="257" r:id="rId3"/>
    <p:sldId id="284" r:id="rId4"/>
    <p:sldId id="287" r:id="rId5"/>
    <p:sldId id="288" r:id="rId6"/>
    <p:sldId id="289" r:id="rId7"/>
    <p:sldId id="290" r:id="rId8"/>
    <p:sldId id="262" r:id="rId9"/>
    <p:sldId id="313" r:id="rId10"/>
    <p:sldId id="263" r:id="rId11"/>
    <p:sldId id="291" r:id="rId12"/>
    <p:sldId id="292" r:id="rId13"/>
    <p:sldId id="293" r:id="rId14"/>
    <p:sldId id="294" r:id="rId15"/>
    <p:sldId id="296" r:id="rId16"/>
    <p:sldId id="297" r:id="rId17"/>
    <p:sldId id="298" r:id="rId18"/>
    <p:sldId id="299" r:id="rId19"/>
    <p:sldId id="300" r:id="rId20"/>
    <p:sldId id="301" r:id="rId21"/>
    <p:sldId id="302" r:id="rId22"/>
    <p:sldId id="307" r:id="rId23"/>
    <p:sldId id="303" r:id="rId24"/>
    <p:sldId id="304" r:id="rId25"/>
    <p:sldId id="305" r:id="rId26"/>
    <p:sldId id="306" r:id="rId27"/>
    <p:sldId id="308" r:id="rId28"/>
    <p:sldId id="309" r:id="rId29"/>
    <p:sldId id="310" r:id="rId30"/>
    <p:sldId id="311" r:id="rId31"/>
    <p:sldId id="312" r:id="rId32"/>
    <p:sldId id="314" r:id="rId33"/>
    <p:sldId id="315" r:id="rId34"/>
    <p:sldId id="316" r:id="rId35"/>
    <p:sldId id="317" r:id="rId36"/>
    <p:sldId id="318" r:id="rId37"/>
    <p:sldId id="320" r:id="rId38"/>
    <p:sldId id="319" r:id="rId39"/>
    <p:sldId id="321" r:id="rId40"/>
    <p:sldId id="322" r:id="rId41"/>
    <p:sldId id="323" r:id="rId42"/>
    <p:sldId id="324" r:id="rId43"/>
    <p:sldId id="325" r:id="rId44"/>
    <p:sldId id="326" r:id="rId45"/>
    <p:sldId id="327" r:id="rId46"/>
    <p:sldId id="328" r:id="rId47"/>
    <p:sldId id="329" r:id="rId48"/>
    <p:sldId id="330" r:id="rId49"/>
    <p:sldId id="331" r:id="rId50"/>
    <p:sldId id="285" r:id="rId51"/>
    <p:sldId id="286" r:id="rId5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05"/>
    <p:restoredTop sz="94607"/>
  </p:normalViewPr>
  <p:slideViewPr>
    <p:cSldViewPr snapToGrid="0" snapToObjects="1">
      <p:cViewPr varScale="1">
        <p:scale>
          <a:sx n="124" d="100"/>
          <a:sy n="124" d="100"/>
        </p:scale>
        <p:origin x="12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5F1F2-DE2A-0C43-998D-4BB89249B403}" type="datetimeFigureOut">
              <a:rPr lang="es-MX" smtClean="0"/>
              <a:t>23/09/22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D46F5-5B74-2443-ADB4-34F16EDADF5E}" type="slidenum">
              <a:rPr lang="es-MX" smtClean="0"/>
              <a:t>‹Nº›</a:t>
            </a:fld>
            <a:endParaRPr lang="es-MX"/>
          </a:p>
        </p:txBody>
      </p:sp>
    </p:spTree>
    <p:extLst>
      <p:ext uri="{BB962C8B-B14F-4D97-AF65-F5344CB8AC3E}">
        <p14:creationId xmlns:p14="http://schemas.microsoft.com/office/powerpoint/2010/main" val="348497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74D18B-0A55-1841-9CD1-A2452E2E6BA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3D098E90-64BA-BA4E-B3A5-F4C345CD4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00499323-C0E6-1344-BB0C-78AB6407C557}"/>
              </a:ext>
            </a:extLst>
          </p:cNvPr>
          <p:cNvSpPr>
            <a:spLocks noGrp="1"/>
          </p:cNvSpPr>
          <p:nvPr>
            <p:ph type="dt" sz="half" idx="10"/>
          </p:nvPr>
        </p:nvSpPr>
        <p:spPr/>
        <p:txBody>
          <a:bodyPr/>
          <a:lstStyle/>
          <a:p>
            <a:fld id="{AE3C5D72-A2D7-6F44-A3D2-D7AA5ED14A20}" type="datetime1">
              <a:rPr lang="es-MX" smtClean="0"/>
              <a:t>23/09/22</a:t>
            </a:fld>
            <a:endParaRPr lang="es-MX"/>
          </a:p>
        </p:txBody>
      </p:sp>
      <p:sp>
        <p:nvSpPr>
          <p:cNvPr id="5" name="Marcador de pie de página 4">
            <a:extLst>
              <a:ext uri="{FF2B5EF4-FFF2-40B4-BE49-F238E27FC236}">
                <a16:creationId xmlns:a16="http://schemas.microsoft.com/office/drawing/2014/main" id="{C9A3A7B9-81DA-7643-8475-98974090D59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C286BB1-44AC-F845-B045-24F26A4DEB44}"/>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360701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6E31E-8D7B-E544-885B-76B25B313C21}"/>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C2A55F66-DF6F-E048-8239-8A383C90AB52}"/>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6E9EDF5-AC57-AF4F-A823-2261C988C333}"/>
              </a:ext>
            </a:extLst>
          </p:cNvPr>
          <p:cNvSpPr>
            <a:spLocks noGrp="1"/>
          </p:cNvSpPr>
          <p:nvPr>
            <p:ph type="dt" sz="half" idx="10"/>
          </p:nvPr>
        </p:nvSpPr>
        <p:spPr/>
        <p:txBody>
          <a:bodyPr/>
          <a:lstStyle/>
          <a:p>
            <a:fld id="{C57499B5-9E33-D741-9E05-E0C075D4FBB5}" type="datetime1">
              <a:rPr lang="es-MX" smtClean="0"/>
              <a:t>23/09/22</a:t>
            </a:fld>
            <a:endParaRPr lang="es-MX"/>
          </a:p>
        </p:txBody>
      </p:sp>
      <p:sp>
        <p:nvSpPr>
          <p:cNvPr id="5" name="Marcador de pie de página 4">
            <a:extLst>
              <a:ext uri="{FF2B5EF4-FFF2-40B4-BE49-F238E27FC236}">
                <a16:creationId xmlns:a16="http://schemas.microsoft.com/office/drawing/2014/main" id="{8C66C28E-EEEA-EB41-904D-B73653E627D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33A6216-BB38-8244-9809-8EB0322025A1}"/>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4017212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C1E71-9E2D-A94A-B6C0-889FC9839977}"/>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31DA3E0-A23C-AF4F-945D-E4098D87FAF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8842E0C-4143-B144-92BD-E5FB7637184E}"/>
              </a:ext>
            </a:extLst>
          </p:cNvPr>
          <p:cNvSpPr>
            <a:spLocks noGrp="1"/>
          </p:cNvSpPr>
          <p:nvPr>
            <p:ph type="dt" sz="half" idx="10"/>
          </p:nvPr>
        </p:nvSpPr>
        <p:spPr/>
        <p:txBody>
          <a:bodyPr/>
          <a:lstStyle/>
          <a:p>
            <a:fld id="{669845C5-796D-D342-B4C4-4F7D1BA1ECFC}" type="datetime1">
              <a:rPr lang="es-MX" smtClean="0"/>
              <a:t>23/09/22</a:t>
            </a:fld>
            <a:endParaRPr lang="es-MX"/>
          </a:p>
        </p:txBody>
      </p:sp>
      <p:sp>
        <p:nvSpPr>
          <p:cNvPr id="5" name="Marcador de pie de página 4">
            <a:extLst>
              <a:ext uri="{FF2B5EF4-FFF2-40B4-BE49-F238E27FC236}">
                <a16:creationId xmlns:a16="http://schemas.microsoft.com/office/drawing/2014/main" id="{8E8AFDB7-A6FC-5D42-9B12-9244E29FFA7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4887EDA-B998-ED4B-BA78-9A0CCCD032DE}"/>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406406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63518-308A-2E48-A819-18EC765F9572}"/>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75278D02-79EA-E54D-802C-CDC9C539929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F5FC074E-B91A-9C41-BE07-B5952231BC91}"/>
              </a:ext>
            </a:extLst>
          </p:cNvPr>
          <p:cNvSpPr>
            <a:spLocks noGrp="1"/>
          </p:cNvSpPr>
          <p:nvPr>
            <p:ph type="dt" sz="half" idx="10"/>
          </p:nvPr>
        </p:nvSpPr>
        <p:spPr/>
        <p:txBody>
          <a:bodyPr/>
          <a:lstStyle/>
          <a:p>
            <a:fld id="{F9E83CD6-8B70-B748-BBC5-AB0268557B40}" type="datetime1">
              <a:rPr lang="es-MX" smtClean="0"/>
              <a:t>23/09/22</a:t>
            </a:fld>
            <a:endParaRPr lang="es-MX"/>
          </a:p>
        </p:txBody>
      </p:sp>
      <p:sp>
        <p:nvSpPr>
          <p:cNvPr id="5" name="Marcador de pie de página 4">
            <a:extLst>
              <a:ext uri="{FF2B5EF4-FFF2-40B4-BE49-F238E27FC236}">
                <a16:creationId xmlns:a16="http://schemas.microsoft.com/office/drawing/2014/main" id="{9DD5ACEC-BDB9-4443-B7AC-22A57EB802D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DFD7DBC-508C-6244-85D6-2DEFA4A00AFF}"/>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257147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61DCA9-C685-704C-8400-AFABB6FE8B08}"/>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820B76EC-8817-FE42-A96A-20FCF2DBD3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CC89D72-0F8E-9A49-A805-C9203EE24C93}"/>
              </a:ext>
            </a:extLst>
          </p:cNvPr>
          <p:cNvSpPr>
            <a:spLocks noGrp="1"/>
          </p:cNvSpPr>
          <p:nvPr>
            <p:ph type="dt" sz="half" idx="10"/>
          </p:nvPr>
        </p:nvSpPr>
        <p:spPr/>
        <p:txBody>
          <a:bodyPr/>
          <a:lstStyle/>
          <a:p>
            <a:fld id="{754696D9-A796-9F45-9EFB-26AF67106B1C}" type="datetime1">
              <a:rPr lang="es-MX" smtClean="0"/>
              <a:t>23/09/22</a:t>
            </a:fld>
            <a:endParaRPr lang="es-MX"/>
          </a:p>
        </p:txBody>
      </p:sp>
      <p:sp>
        <p:nvSpPr>
          <p:cNvPr id="5" name="Marcador de pie de página 4">
            <a:extLst>
              <a:ext uri="{FF2B5EF4-FFF2-40B4-BE49-F238E27FC236}">
                <a16:creationId xmlns:a16="http://schemas.microsoft.com/office/drawing/2014/main" id="{245DDADC-5DD8-7847-925A-4CBC5ABC256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4CACEB0-A729-A846-B47F-4A42A6DD5B57}"/>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98219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3492B-FF00-BC4D-9F67-205AD3C6191A}"/>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03CB152-E7BA-CB44-95F8-3FBD2A82BDF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E3A23426-680C-F048-B61A-8C804CBCF2C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BC72B15C-7DA2-E14E-A0EB-EBBFE82D82DD}"/>
              </a:ext>
            </a:extLst>
          </p:cNvPr>
          <p:cNvSpPr>
            <a:spLocks noGrp="1"/>
          </p:cNvSpPr>
          <p:nvPr>
            <p:ph type="dt" sz="half" idx="10"/>
          </p:nvPr>
        </p:nvSpPr>
        <p:spPr/>
        <p:txBody>
          <a:bodyPr/>
          <a:lstStyle/>
          <a:p>
            <a:fld id="{D005F0F9-7984-1F4A-941C-0E7DB0E40BA0}" type="datetime1">
              <a:rPr lang="es-MX" smtClean="0"/>
              <a:t>23/09/22</a:t>
            </a:fld>
            <a:endParaRPr lang="es-MX"/>
          </a:p>
        </p:txBody>
      </p:sp>
      <p:sp>
        <p:nvSpPr>
          <p:cNvPr id="6" name="Marcador de pie de página 5">
            <a:extLst>
              <a:ext uri="{FF2B5EF4-FFF2-40B4-BE49-F238E27FC236}">
                <a16:creationId xmlns:a16="http://schemas.microsoft.com/office/drawing/2014/main" id="{CC564E90-E1D1-B14A-AB1A-03A99C483F7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8A81AF2-3C7E-CD40-93D6-3B98F8129E45}"/>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120782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A1DD6-1A9A-4448-A3E7-E0FA4B414DC5}"/>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FB220BCD-5BBE-EE45-8831-41AADBB6B6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D322C307-B494-994A-8F77-94A9C059DA6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E718B008-FE9E-4C4F-83FA-3CF7E61DD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34DC7ED-75C6-3349-9AF0-714B73651CD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98376EE-1015-DF4D-AE34-0E3C1D9874E2}"/>
              </a:ext>
            </a:extLst>
          </p:cNvPr>
          <p:cNvSpPr>
            <a:spLocks noGrp="1"/>
          </p:cNvSpPr>
          <p:nvPr>
            <p:ph type="dt" sz="half" idx="10"/>
          </p:nvPr>
        </p:nvSpPr>
        <p:spPr/>
        <p:txBody>
          <a:bodyPr/>
          <a:lstStyle/>
          <a:p>
            <a:fld id="{556AB8AC-31DB-3E48-899A-25A486152A92}" type="datetime1">
              <a:rPr lang="es-MX" smtClean="0"/>
              <a:t>23/09/22</a:t>
            </a:fld>
            <a:endParaRPr lang="es-MX"/>
          </a:p>
        </p:txBody>
      </p:sp>
      <p:sp>
        <p:nvSpPr>
          <p:cNvPr id="8" name="Marcador de pie de página 7">
            <a:extLst>
              <a:ext uri="{FF2B5EF4-FFF2-40B4-BE49-F238E27FC236}">
                <a16:creationId xmlns:a16="http://schemas.microsoft.com/office/drawing/2014/main" id="{B0F4E7F7-6329-274B-8ED3-982F99EC67DD}"/>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6E0042E6-58BC-3849-9FE3-CA9D5A593432}"/>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134604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8E9C1-2050-A94E-9510-0F1705272D05}"/>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2F9F0878-93B0-DB4B-ACB3-1E777BECB0A6}"/>
              </a:ext>
            </a:extLst>
          </p:cNvPr>
          <p:cNvSpPr>
            <a:spLocks noGrp="1"/>
          </p:cNvSpPr>
          <p:nvPr>
            <p:ph type="dt" sz="half" idx="10"/>
          </p:nvPr>
        </p:nvSpPr>
        <p:spPr/>
        <p:txBody>
          <a:bodyPr/>
          <a:lstStyle/>
          <a:p>
            <a:fld id="{F62A200F-ECB8-514F-9217-6917542714C7}" type="datetime1">
              <a:rPr lang="es-MX" smtClean="0"/>
              <a:t>23/09/22</a:t>
            </a:fld>
            <a:endParaRPr lang="es-MX"/>
          </a:p>
        </p:txBody>
      </p:sp>
      <p:sp>
        <p:nvSpPr>
          <p:cNvPr id="4" name="Marcador de pie de página 3">
            <a:extLst>
              <a:ext uri="{FF2B5EF4-FFF2-40B4-BE49-F238E27FC236}">
                <a16:creationId xmlns:a16="http://schemas.microsoft.com/office/drawing/2014/main" id="{D570EF52-9CD7-5141-AB76-78A64908E978}"/>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BDA43FC-7FE3-F549-9D68-5AD0C665E263}"/>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3736137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23C321A-14D3-FD44-949F-713BA74FE7C8}"/>
              </a:ext>
            </a:extLst>
          </p:cNvPr>
          <p:cNvSpPr>
            <a:spLocks noGrp="1"/>
          </p:cNvSpPr>
          <p:nvPr>
            <p:ph type="dt" sz="half" idx="10"/>
          </p:nvPr>
        </p:nvSpPr>
        <p:spPr/>
        <p:txBody>
          <a:bodyPr/>
          <a:lstStyle/>
          <a:p>
            <a:fld id="{6735827E-C6A7-FD45-8B7B-2F189DA3EA37}" type="datetime1">
              <a:rPr lang="es-MX" smtClean="0"/>
              <a:t>23/09/22</a:t>
            </a:fld>
            <a:endParaRPr lang="es-MX"/>
          </a:p>
        </p:txBody>
      </p:sp>
      <p:sp>
        <p:nvSpPr>
          <p:cNvPr id="3" name="Marcador de pie de página 2">
            <a:extLst>
              <a:ext uri="{FF2B5EF4-FFF2-40B4-BE49-F238E27FC236}">
                <a16:creationId xmlns:a16="http://schemas.microsoft.com/office/drawing/2014/main" id="{EFCB446C-A73C-9048-BFD5-751D446B4F6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0004686-C0D1-6949-A7B0-A102D64D3952}"/>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290362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993FD-040F-E44C-B597-6064B74F16A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8313ABD-3EC6-C940-905A-DFA0F3A1C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D15C36AC-3A42-7142-8C0B-35D59BE01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DEDC14D-D0AF-C346-8432-8F9D59734279}"/>
              </a:ext>
            </a:extLst>
          </p:cNvPr>
          <p:cNvSpPr>
            <a:spLocks noGrp="1"/>
          </p:cNvSpPr>
          <p:nvPr>
            <p:ph type="dt" sz="half" idx="10"/>
          </p:nvPr>
        </p:nvSpPr>
        <p:spPr/>
        <p:txBody>
          <a:bodyPr/>
          <a:lstStyle/>
          <a:p>
            <a:fld id="{E6C0BED8-64E4-FE44-8F17-AA3544E92692}" type="datetime1">
              <a:rPr lang="es-MX" smtClean="0"/>
              <a:t>23/09/22</a:t>
            </a:fld>
            <a:endParaRPr lang="es-MX"/>
          </a:p>
        </p:txBody>
      </p:sp>
      <p:sp>
        <p:nvSpPr>
          <p:cNvPr id="6" name="Marcador de pie de página 5">
            <a:extLst>
              <a:ext uri="{FF2B5EF4-FFF2-40B4-BE49-F238E27FC236}">
                <a16:creationId xmlns:a16="http://schemas.microsoft.com/office/drawing/2014/main" id="{FF75578E-B72A-EF49-84D6-B595444998C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638F803-E703-894D-8AD0-40E2F53A5FD2}"/>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206581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ACFCD-DA23-9F4F-AD83-E708E8EBF90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7E57FABB-117C-5A41-8D50-6F13CD998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5F2E9F5-DC63-C442-90F7-FE50B1A2A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7BB87C4-80EA-524B-B494-C460D6DB5D29}"/>
              </a:ext>
            </a:extLst>
          </p:cNvPr>
          <p:cNvSpPr>
            <a:spLocks noGrp="1"/>
          </p:cNvSpPr>
          <p:nvPr>
            <p:ph type="dt" sz="half" idx="10"/>
          </p:nvPr>
        </p:nvSpPr>
        <p:spPr/>
        <p:txBody>
          <a:bodyPr/>
          <a:lstStyle/>
          <a:p>
            <a:fld id="{584705C2-E1BF-754D-849F-EB1BF5870FAA}" type="datetime1">
              <a:rPr lang="es-MX" smtClean="0"/>
              <a:t>23/09/22</a:t>
            </a:fld>
            <a:endParaRPr lang="es-MX"/>
          </a:p>
        </p:txBody>
      </p:sp>
      <p:sp>
        <p:nvSpPr>
          <p:cNvPr id="6" name="Marcador de pie de página 5">
            <a:extLst>
              <a:ext uri="{FF2B5EF4-FFF2-40B4-BE49-F238E27FC236}">
                <a16:creationId xmlns:a16="http://schemas.microsoft.com/office/drawing/2014/main" id="{16C18391-6756-D24B-8B0B-C5BC5581D58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561CCDC-F628-9644-B769-F80BA2008DDC}"/>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325292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516D2EE-40C0-F74E-ACEE-8E8ACB3684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0CA9088B-C35D-014B-920D-C7FF31E45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252B0BA-87D5-F24E-82DC-8EB76FB52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D4EBD9-DD4C-EB46-9786-2FACF1477224}" type="datetime1">
              <a:rPr lang="es-MX" smtClean="0"/>
              <a:t>23/09/22</a:t>
            </a:fld>
            <a:endParaRPr lang="es-MX"/>
          </a:p>
        </p:txBody>
      </p:sp>
      <p:sp>
        <p:nvSpPr>
          <p:cNvPr id="5" name="Marcador de pie de página 4">
            <a:extLst>
              <a:ext uri="{FF2B5EF4-FFF2-40B4-BE49-F238E27FC236}">
                <a16:creationId xmlns:a16="http://schemas.microsoft.com/office/drawing/2014/main" id="{AF5D750E-FB8B-0646-A859-4032885A6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0D4B18D4-804A-4248-9D28-6017502C1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73A17-3CFE-D748-B04B-9D75A85ACE01}" type="slidenum">
              <a:rPr lang="es-MX" smtClean="0"/>
              <a:t>‹Nº›</a:t>
            </a:fld>
            <a:endParaRPr lang="es-MX"/>
          </a:p>
        </p:txBody>
      </p:sp>
    </p:spTree>
    <p:extLst>
      <p:ext uri="{BB962C8B-B14F-4D97-AF65-F5344CB8AC3E}">
        <p14:creationId xmlns:p14="http://schemas.microsoft.com/office/powerpoint/2010/main" val="6279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ov"/><Relationship Id="rId1" Type="http://schemas.microsoft.com/office/2007/relationships/media" Target="../media/media8.mov"/><Relationship Id="rId5" Type="http://schemas.openxmlformats.org/officeDocument/2006/relationships/image" Target="../media/image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ov"/><Relationship Id="rId1" Type="http://schemas.microsoft.com/office/2007/relationships/media" Target="../media/media9.mov"/><Relationship Id="rId5" Type="http://schemas.openxmlformats.org/officeDocument/2006/relationships/image" Target="../media/image6.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ov"/><Relationship Id="rId1" Type="http://schemas.microsoft.com/office/2007/relationships/media" Target="../media/media10.mov"/><Relationship Id="rId5" Type="http://schemas.openxmlformats.org/officeDocument/2006/relationships/image" Target="../media/image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ov"/><Relationship Id="rId1" Type="http://schemas.microsoft.com/office/2007/relationships/media" Target="../media/media11.mov"/><Relationship Id="rId5" Type="http://schemas.openxmlformats.org/officeDocument/2006/relationships/image" Target="../media/image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ov"/><Relationship Id="rId1" Type="http://schemas.microsoft.com/office/2007/relationships/media" Target="../media/media12.mov"/><Relationship Id="rId5" Type="http://schemas.openxmlformats.org/officeDocument/2006/relationships/image" Target="../media/image6.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ov"/><Relationship Id="rId1" Type="http://schemas.microsoft.com/office/2007/relationships/media" Target="../media/media13.mov"/><Relationship Id="rId5" Type="http://schemas.openxmlformats.org/officeDocument/2006/relationships/image" Target="../media/image6.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ov"/><Relationship Id="rId1" Type="http://schemas.microsoft.com/office/2007/relationships/media" Target="../media/media14.mov"/><Relationship Id="rId5" Type="http://schemas.openxmlformats.org/officeDocument/2006/relationships/image" Target="../media/image6.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ov"/><Relationship Id="rId1" Type="http://schemas.microsoft.com/office/2007/relationships/media" Target="../media/media15.mov"/><Relationship Id="rId5" Type="http://schemas.openxmlformats.org/officeDocument/2006/relationships/image" Target="../media/image6.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ov"/><Relationship Id="rId1" Type="http://schemas.microsoft.com/office/2007/relationships/media" Target="../media/media16.mov"/><Relationship Id="rId5" Type="http://schemas.openxmlformats.org/officeDocument/2006/relationships/image" Target="../media/image6.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ov"/><Relationship Id="rId1" Type="http://schemas.microsoft.com/office/2007/relationships/media" Target="../media/media17.mov"/><Relationship Id="rId5" Type="http://schemas.openxmlformats.org/officeDocument/2006/relationships/image" Target="../media/image6.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ov"/><Relationship Id="rId1" Type="http://schemas.microsoft.com/office/2007/relationships/media" Target="../media/media18.mov"/><Relationship Id="rId5" Type="http://schemas.openxmlformats.org/officeDocument/2006/relationships/image" Target="../media/image6.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0.mov"/><Relationship Id="rId7" Type="http://schemas.openxmlformats.org/officeDocument/2006/relationships/image" Target="../media/image25.png"/><Relationship Id="rId2" Type="http://schemas.openxmlformats.org/officeDocument/2006/relationships/video" Target="../media/media19.mov"/><Relationship Id="rId1" Type="http://schemas.microsoft.com/office/2007/relationships/media" Target="../media/media19.mov"/><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video" Target="../media/media20.mo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ov"/><Relationship Id="rId1" Type="http://schemas.microsoft.com/office/2007/relationships/media" Target="../media/media21.mov"/><Relationship Id="rId5" Type="http://schemas.openxmlformats.org/officeDocument/2006/relationships/image" Target="../media/image6.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ov"/><Relationship Id="rId1" Type="http://schemas.microsoft.com/office/2007/relationships/media" Target="../media/media22.mov"/><Relationship Id="rId5" Type="http://schemas.openxmlformats.org/officeDocument/2006/relationships/image" Target="../media/image6.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ov"/><Relationship Id="rId1" Type="http://schemas.microsoft.com/office/2007/relationships/media" Target="../media/media23.mov"/><Relationship Id="rId5" Type="http://schemas.openxmlformats.org/officeDocument/2006/relationships/image" Target="../media/image6.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4.mov"/><Relationship Id="rId1" Type="http://schemas.microsoft.com/office/2007/relationships/media" Target="../media/media24.mov"/><Relationship Id="rId5" Type="http://schemas.openxmlformats.org/officeDocument/2006/relationships/image" Target="../media/image6.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5.mov"/><Relationship Id="rId1" Type="http://schemas.microsoft.com/office/2007/relationships/media" Target="../media/media25.mov"/><Relationship Id="rId5" Type="http://schemas.openxmlformats.org/officeDocument/2006/relationships/image" Target="../media/image6.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ov"/><Relationship Id="rId1" Type="http://schemas.microsoft.com/office/2007/relationships/media" Target="../media/media26.mov"/><Relationship Id="rId5" Type="http://schemas.openxmlformats.org/officeDocument/2006/relationships/image" Target="../media/image6.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ov"/><Relationship Id="rId1" Type="http://schemas.microsoft.com/office/2007/relationships/media" Target="../media/media21.mov"/><Relationship Id="rId5" Type="http://schemas.openxmlformats.org/officeDocument/2006/relationships/image" Target="../media/image6.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ov"/><Relationship Id="rId1" Type="http://schemas.microsoft.com/office/2007/relationships/media" Target="../media/media27.mov"/><Relationship Id="rId5" Type="http://schemas.openxmlformats.org/officeDocument/2006/relationships/image" Target="../media/image6.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8.mov"/><Relationship Id="rId1" Type="http://schemas.microsoft.com/office/2007/relationships/media" Target="../media/media28.mov"/><Relationship Id="rId5" Type="http://schemas.openxmlformats.org/officeDocument/2006/relationships/image" Target="../media/image6.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9.mov"/><Relationship Id="rId1" Type="http://schemas.microsoft.com/office/2007/relationships/media" Target="../media/media29.mov"/><Relationship Id="rId5" Type="http://schemas.openxmlformats.org/officeDocument/2006/relationships/image" Target="../media/image6.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0.mov"/><Relationship Id="rId1" Type="http://schemas.microsoft.com/office/2007/relationships/media" Target="../media/media30.mov"/><Relationship Id="rId5" Type="http://schemas.openxmlformats.org/officeDocument/2006/relationships/image" Target="../media/image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1.mov"/><Relationship Id="rId1" Type="http://schemas.microsoft.com/office/2007/relationships/media" Target="../media/media31.mov"/><Relationship Id="rId5" Type="http://schemas.openxmlformats.org/officeDocument/2006/relationships/image" Target="../media/image6.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2.mov"/><Relationship Id="rId1" Type="http://schemas.microsoft.com/office/2007/relationships/media" Target="../media/media32.mov"/><Relationship Id="rId5" Type="http://schemas.openxmlformats.org/officeDocument/2006/relationships/image" Target="../media/image6.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158CEB5-7523-4845-A745-E462691F7655}"/>
              </a:ext>
            </a:extLst>
          </p:cNvPr>
          <p:cNvSpPr/>
          <p:nvPr/>
        </p:nvSpPr>
        <p:spPr>
          <a:xfrm>
            <a:off x="6947344" y="4176743"/>
            <a:ext cx="5250555" cy="79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dirty="0">
                <a:solidFill>
                  <a:schemeClr val="tx1"/>
                </a:solidFill>
              </a:rPr>
              <a:t>LAVADO QUIRÚRGICO MECÁNICO POR ARRASTRE.</a:t>
            </a:r>
          </a:p>
          <a:p>
            <a:pPr algn="ctr"/>
            <a:endParaRPr lang="es-MX" sz="1050" b="1" dirty="0">
              <a:solidFill>
                <a:schemeClr val="tx1"/>
              </a:solidFill>
            </a:endParaRPr>
          </a:p>
          <a:p>
            <a:pPr algn="ctr"/>
            <a:endParaRPr lang="es-MX" sz="400" b="1" dirty="0">
              <a:solidFill>
                <a:schemeClr val="tx1"/>
              </a:solidFill>
            </a:endParaRPr>
          </a:p>
          <a:p>
            <a:pPr algn="ctr"/>
            <a:r>
              <a:rPr lang="es-MX" sz="1050" b="1" dirty="0">
                <a:solidFill>
                  <a:schemeClr val="tx1"/>
                </a:solidFill>
              </a:rPr>
              <a:t>PREPARACIÓN QUIRÚRGICA DE MANOS CON SOLUCIONES ALCOHOLADAS Y ANTISÉPTICO.</a:t>
            </a:r>
          </a:p>
        </p:txBody>
      </p:sp>
      <p:sp>
        <p:nvSpPr>
          <p:cNvPr id="4" name="Cuadro de texto 16">
            <a:extLst>
              <a:ext uri="{FF2B5EF4-FFF2-40B4-BE49-F238E27FC236}">
                <a16:creationId xmlns:a16="http://schemas.microsoft.com/office/drawing/2014/main" id="{29625EB4-2FA8-5F46-B4C0-6EB12424B549}"/>
              </a:ext>
            </a:extLst>
          </p:cNvPr>
          <p:cNvSpPr txBox="1"/>
          <p:nvPr/>
        </p:nvSpPr>
        <p:spPr>
          <a:xfrm>
            <a:off x="7590368" y="5706330"/>
            <a:ext cx="4267456" cy="11087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JEFATURA:		Dr. Eduardo Esteban Montalvo </a:t>
            </a:r>
            <a:r>
              <a:rPr lang="es-ES" sz="1000" dirty="0" err="1">
                <a:effectLst/>
                <a:latin typeface="Calibri Light" panose="020F0302020204030204" pitchFamily="34" charset="0"/>
                <a:ea typeface="Calibri" panose="020F0502020204030204" pitchFamily="34" charset="0"/>
                <a:cs typeface="Times New Roman" panose="02020603050405020304" pitchFamily="18" charset="0"/>
              </a:rPr>
              <a:t>Jave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AUTORES:		Dra. Angélica Hortensia González Muñoz</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latin typeface="Calibri Light" panose="020F0302020204030204" pitchFamily="34" charset="0"/>
                <a:ea typeface="Calibri" panose="020F0502020204030204" pitchFamily="34" charset="0"/>
                <a:cs typeface="Times New Roman" panose="02020603050405020304" pitchFamily="18" charset="0"/>
              </a:rPr>
              <a:t>		</a:t>
            </a:r>
            <a:r>
              <a:rPr lang="es-ES" sz="1000" dirty="0">
                <a:effectLst/>
                <a:latin typeface="Calibri Light" panose="020F0302020204030204" pitchFamily="34" charset="0"/>
                <a:ea typeface="Calibri" panose="020F0502020204030204" pitchFamily="34" charset="0"/>
                <a:cs typeface="Times New Roman" panose="02020603050405020304" pitchFamily="18" charset="0"/>
              </a:rPr>
              <a:t>Dra. Ilallali Estrada Velasco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		Dra. Alondra Ana Karen Hernández García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AUDIOVISUAL:		Lic. Edson Alejandro Montiel Magaña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B179E481-0EAE-8348-ABDE-6EE23712181E}"/>
              </a:ext>
            </a:extLst>
          </p:cNvPr>
          <p:cNvPicPr>
            <a:picLocks noChangeAspect="1"/>
          </p:cNvPicPr>
          <p:nvPr/>
        </p:nvPicPr>
        <p:blipFill>
          <a:blip r:embed="rId3"/>
          <a:stretch>
            <a:fillRect/>
          </a:stretch>
        </p:blipFill>
        <p:spPr>
          <a:xfrm>
            <a:off x="1017683" y="1068511"/>
            <a:ext cx="4268070" cy="4346188"/>
          </a:xfrm>
          <a:prstGeom prst="rect">
            <a:avLst/>
          </a:prstGeom>
        </p:spPr>
      </p:pic>
    </p:spTree>
    <p:extLst>
      <p:ext uri="{BB962C8B-B14F-4D97-AF65-F5344CB8AC3E}">
        <p14:creationId xmlns:p14="http://schemas.microsoft.com/office/powerpoint/2010/main" val="134617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10</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77509"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 Retirar de sus manos anillos y pulseras.  Colocarse frente a la tarja y se inclina discretamente hacia adelante sin tocarla.</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1.mov" descr="Paso 1.mov">
            <a:hlinkClick r:id="" action="ppaction://media"/>
            <a:extLst>
              <a:ext uri="{FF2B5EF4-FFF2-40B4-BE49-F238E27FC236}">
                <a16:creationId xmlns:a16="http://schemas.microsoft.com/office/drawing/2014/main" id="{259D3B05-C7A7-A348-9730-0CB0975EB2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1" cy="2805826"/>
          </a:xfrm>
          <a:prstGeom prst="rect">
            <a:avLst/>
          </a:prstGeom>
        </p:spPr>
      </p:pic>
      <p:pic>
        <p:nvPicPr>
          <p:cNvPr id="3" name="Picture 2" descr="Departamento de Cirugía | FACMED">
            <a:extLst>
              <a:ext uri="{FF2B5EF4-FFF2-40B4-BE49-F238E27FC236}">
                <a16:creationId xmlns:a16="http://schemas.microsoft.com/office/drawing/2014/main" id="{D612E241-783D-4C74-A8D7-A7316D04D84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226A0444-F4F9-A749-A5F6-A9341A35A0CF}"/>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1590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11</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3244334"/>
            <a:ext cx="5238045" cy="369332"/>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2. Tomar el cepillo y se humedece ambas manos.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8" name="Paso 2.mov" descr="Paso 2.mov">
            <a:hlinkClick r:id="" action="ppaction://media"/>
            <a:extLst>
              <a:ext uri="{FF2B5EF4-FFF2-40B4-BE49-F238E27FC236}">
                <a16:creationId xmlns:a16="http://schemas.microsoft.com/office/drawing/2014/main" id="{EE94A488-79FF-444B-AF78-E43512D96A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2" name="Picture 2" descr="Departamento de Cirugía | FACMED">
            <a:extLst>
              <a:ext uri="{FF2B5EF4-FFF2-40B4-BE49-F238E27FC236}">
                <a16:creationId xmlns:a16="http://schemas.microsoft.com/office/drawing/2014/main" id="{0E84A9EF-995E-1B42-AD81-6D43436763C4}"/>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BF6B29C6-062A-FE4A-95D1-7DAB1DFF3533}"/>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20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12</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3105834"/>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3. Tomar el jabón del dispensador y lo deposita sobre las cerdas.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3.mov" descr="Paso 3.mov">
            <a:hlinkClick r:id="" action="ppaction://media"/>
            <a:extLst>
              <a:ext uri="{FF2B5EF4-FFF2-40B4-BE49-F238E27FC236}">
                <a16:creationId xmlns:a16="http://schemas.microsoft.com/office/drawing/2014/main" id="{6D42DCEE-C7ED-A443-A3D0-8EC2971A32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1" cy="2805825"/>
          </a:xfrm>
          <a:prstGeom prst="rect">
            <a:avLst/>
          </a:prstGeom>
        </p:spPr>
      </p:pic>
      <p:pic>
        <p:nvPicPr>
          <p:cNvPr id="3" name="Picture 2" descr="Departamento de Cirugía | FACMED">
            <a:extLst>
              <a:ext uri="{FF2B5EF4-FFF2-40B4-BE49-F238E27FC236}">
                <a16:creationId xmlns:a16="http://schemas.microsoft.com/office/drawing/2014/main" id="{BC14CBEE-2257-2876-C823-7AD2DF96D99F}"/>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B604D68E-70B2-9C4E-A1D6-D34B51A85012}"/>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2974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13</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4. Cepillar las uñas de los dedos al menos cinco veces de arriba abajo dentro de la tarja, de manera que no escurra el agua por fuera de esta, ni se moje el uniforme.</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4.mov" descr="Paso 4.mov">
            <a:hlinkClick r:id="" action="ppaction://media"/>
            <a:extLst>
              <a:ext uri="{FF2B5EF4-FFF2-40B4-BE49-F238E27FC236}">
                <a16:creationId xmlns:a16="http://schemas.microsoft.com/office/drawing/2014/main" id="{F3457BF4-D3D6-F640-B89B-CB740CEA7D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1" cy="2805826"/>
          </a:xfrm>
          <a:prstGeom prst="rect">
            <a:avLst/>
          </a:prstGeom>
        </p:spPr>
      </p:pic>
      <p:pic>
        <p:nvPicPr>
          <p:cNvPr id="3" name="Picture 2" descr="Departamento de Cirugía | FACMED">
            <a:extLst>
              <a:ext uri="{FF2B5EF4-FFF2-40B4-BE49-F238E27FC236}">
                <a16:creationId xmlns:a16="http://schemas.microsoft.com/office/drawing/2014/main" id="{3B6C11F1-6774-4AFE-CA27-17518C15522F}"/>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71B4E9BF-E30D-B14D-A32A-F961BB639698}"/>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351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14</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804512"/>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5. Continuar el cepillado siempre de distal a proximal al menos tres veces, sin regresar, con el siguiente orden; las cuatro caras de los dedos (anterior, laterales y posterior).</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8" name="Paso 5.mov" descr="Paso 5.mov">
            <a:hlinkClick r:id="" action="ppaction://media"/>
            <a:extLst>
              <a:ext uri="{FF2B5EF4-FFF2-40B4-BE49-F238E27FC236}">
                <a16:creationId xmlns:a16="http://schemas.microsoft.com/office/drawing/2014/main" id="{2CEEE578-DEAE-7642-A394-E83AA91314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2" name="Picture 2" descr="Departamento de Cirugía | FACMED">
            <a:extLst>
              <a:ext uri="{FF2B5EF4-FFF2-40B4-BE49-F238E27FC236}">
                <a16:creationId xmlns:a16="http://schemas.microsoft.com/office/drawing/2014/main" id="{72ACC416-EF1E-9D2F-284B-FA8FB6339689}"/>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307F1173-FB03-1D49-A749-2FFD5D4169BB}"/>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26543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15</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3244334"/>
            <a:ext cx="5238045" cy="369332"/>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5.1. Los pliegues interdigitales dorsal y palmar.</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3" name="Paso 6.mov" descr="Paso 6.mov">
            <a:hlinkClick r:id="" action="ppaction://media"/>
            <a:extLst>
              <a:ext uri="{FF2B5EF4-FFF2-40B4-BE49-F238E27FC236}">
                <a16:creationId xmlns:a16="http://schemas.microsoft.com/office/drawing/2014/main" id="{DF5CEA0A-5DD0-8A44-8A15-6F733265F3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2" name="Picture 2" descr="Departamento de Cirugía | FACMED">
            <a:extLst>
              <a:ext uri="{FF2B5EF4-FFF2-40B4-BE49-F238E27FC236}">
                <a16:creationId xmlns:a16="http://schemas.microsoft.com/office/drawing/2014/main" id="{1DAEF3E9-345E-9637-CBB1-D4F418FA167B}"/>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68027E42-5D5C-6E4E-A8E7-EA38732D9EC5}"/>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13553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16</a:t>
            </a:fld>
            <a:endParaRPr lang="es-MX" dirty="0"/>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3244334"/>
            <a:ext cx="5238045" cy="369332"/>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5.2. Dorso, palma y bordes de la mano.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7.mov" descr="Paso 7.mov">
            <a:hlinkClick r:id="" action="ppaction://media"/>
            <a:extLst>
              <a:ext uri="{FF2B5EF4-FFF2-40B4-BE49-F238E27FC236}">
                <a16:creationId xmlns:a16="http://schemas.microsoft.com/office/drawing/2014/main" id="{F11B61CB-769B-484C-A954-BB3E58A8F0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8"/>
            <a:ext cx="4992032" cy="2805826"/>
          </a:xfrm>
          <a:prstGeom prst="rect">
            <a:avLst/>
          </a:prstGeom>
        </p:spPr>
      </p:pic>
      <p:pic>
        <p:nvPicPr>
          <p:cNvPr id="3" name="Picture 2" descr="Departamento de Cirugía | FACMED">
            <a:extLst>
              <a:ext uri="{FF2B5EF4-FFF2-40B4-BE49-F238E27FC236}">
                <a16:creationId xmlns:a16="http://schemas.microsoft.com/office/drawing/2014/main" id="{970B93FE-1A98-4450-42F7-3A5B5B2736C4}"/>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9BC4715C-0792-064A-873F-D1274ED3776D}"/>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09031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17</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690336"/>
            <a:ext cx="5238045" cy="1477328"/>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5.3. El antebrazo, con cepillados de cinco centímetros en promedio de longitud, de distal a proximal (de muñeca a codo), sin voltear el cepillo al lavar la cara posterior, llegar cinco centímetros por arriba de codo.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8.mov" descr="Paso 8.mov">
            <a:hlinkClick r:id="" action="ppaction://media"/>
            <a:extLst>
              <a:ext uri="{FF2B5EF4-FFF2-40B4-BE49-F238E27FC236}">
                <a16:creationId xmlns:a16="http://schemas.microsoft.com/office/drawing/2014/main" id="{73BB265A-11F1-F648-BA39-B29B0DB2B4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3" name="Picture 2" descr="Departamento de Cirugía | FACMED">
            <a:extLst>
              <a:ext uri="{FF2B5EF4-FFF2-40B4-BE49-F238E27FC236}">
                <a16:creationId xmlns:a16="http://schemas.microsoft.com/office/drawing/2014/main" id="{C92A32C4-6E9D-0BDD-C4D0-F6074BAA2E93}"/>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88AE0197-E16D-E547-8E2B-3B80B3CC98E3}"/>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88725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18</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67235" y="3105834"/>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6. Finalizar en el codo con movimientos circulares.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9.mov" descr="Paso 9.mov">
            <a:hlinkClick r:id="" action="ppaction://media"/>
            <a:extLst>
              <a:ext uri="{FF2B5EF4-FFF2-40B4-BE49-F238E27FC236}">
                <a16:creationId xmlns:a16="http://schemas.microsoft.com/office/drawing/2014/main" id="{0FEA5A1F-7221-D54F-9F9C-84F715160E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131262ED-508C-2162-7973-2974367F9933}"/>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F2E56724-7883-2C4F-9B56-3669DB402AD7}"/>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38593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19</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3105834"/>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7. Enjuagar el brazo dejando que el agua escurra hacia el codo.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8" name="Paso 10.mov" descr="Paso 10.mov">
            <a:hlinkClick r:id="" action="ppaction://media"/>
            <a:extLst>
              <a:ext uri="{FF2B5EF4-FFF2-40B4-BE49-F238E27FC236}">
                <a16:creationId xmlns:a16="http://schemas.microsoft.com/office/drawing/2014/main" id="{E69D724D-3D44-B944-944D-CC8379F596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2" name="Picture 2" descr="Departamento de Cirugía | FACMED">
            <a:extLst>
              <a:ext uri="{FF2B5EF4-FFF2-40B4-BE49-F238E27FC236}">
                <a16:creationId xmlns:a16="http://schemas.microsoft.com/office/drawing/2014/main" id="{BFC79096-7E28-5FDF-3BFB-9C93711F92C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4D46D9B7-2BCC-2F4F-A449-F5DB6F270D76}"/>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8513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2551837"/>
            <a:ext cx="5349411" cy="1754326"/>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El antecedente histórico más representativo que tiene el lavado quirúrgico de manos es el de Ignaz Philipp Semmelweis (1818 – 1865), quien en 1847 descubrió que una de las causas de la infección de las heridas era la suciedad de las manos de los médicos.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952235" cy="523220"/>
          </a:xfrm>
          <a:prstGeom prst="rect">
            <a:avLst/>
          </a:prstGeom>
          <a:noFill/>
        </p:spPr>
        <p:txBody>
          <a:bodyPr wrap="square" rtlCol="0">
            <a:spAutoFit/>
          </a:bodyPr>
          <a:lstStyle/>
          <a:p>
            <a:pPr algn="ctr"/>
            <a:r>
              <a:rPr lang="es-ES_tradnl" sz="2800" b="1" dirty="0">
                <a:latin typeface="Arial" charset="0"/>
                <a:ea typeface="Arial" charset="0"/>
                <a:cs typeface="Arial" charset="0"/>
              </a:rPr>
              <a:t>INTRODUCCIÓN </a:t>
            </a:r>
          </a:p>
        </p:txBody>
      </p:sp>
      <p:pic>
        <p:nvPicPr>
          <p:cNvPr id="8" name="Picture 2" descr="Resultado de imagen para ignaz semmelweis">
            <a:extLst>
              <a:ext uri="{FF2B5EF4-FFF2-40B4-BE49-F238E27FC236}">
                <a16:creationId xmlns:a16="http://schemas.microsoft.com/office/drawing/2014/main" id="{643BBC97-578A-6C40-8961-9AAF60D35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893" y="1242335"/>
            <a:ext cx="3218111" cy="437333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8AB8D731-767D-E34B-9E22-6409D24D3F2E}"/>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852343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20</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3244334"/>
            <a:ext cx="5238045" cy="369332"/>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8. Enjuagar el cepillo.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11.mov" descr="Paso 11.mov">
            <a:hlinkClick r:id="" action="ppaction://media"/>
            <a:extLst>
              <a:ext uri="{FF2B5EF4-FFF2-40B4-BE49-F238E27FC236}">
                <a16:creationId xmlns:a16="http://schemas.microsoft.com/office/drawing/2014/main" id="{C295056C-BD3A-7740-9827-7490B47A04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814AB8FC-DBA7-F7EB-7D55-A3165162133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A469582F-3969-154B-90E0-5CD7DEA51387}"/>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3525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21</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9. Pasar el cepillo a la mano contraria, realiza con el mismo procedimiento del primer tiempo del lavado quirúrgico, en el brazo contralateral.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pic>
        <p:nvPicPr>
          <p:cNvPr id="2" name="Paso 12.mov" descr="Paso 12.mov">
            <a:hlinkClick r:id="" action="ppaction://media"/>
            <a:extLst>
              <a:ext uri="{FF2B5EF4-FFF2-40B4-BE49-F238E27FC236}">
                <a16:creationId xmlns:a16="http://schemas.microsoft.com/office/drawing/2014/main" id="{081D5A5F-9D5C-024D-B733-4E54558580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AF8FA3BB-5429-EA8E-7AE9-A3CE8F0A6B5F}"/>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FC6D8515-9B5B-B543-B394-2CA9C85A836D}"/>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13676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22</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r>
              <a:rPr lang="es-MX" sz="1000" dirty="0">
                <a:solidFill>
                  <a:schemeClr val="bg1"/>
                </a:solidFill>
                <a:latin typeface="+mj-lt"/>
              </a:rPr>
              <a:t>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2DO TIEMPO</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LAVADO QUIRÚRGICO MECÁNICO POR ARRASTRE (3 TIEMPOS)</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48722479-DA88-2348-B27C-579A94CD6534}"/>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270433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23</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10. Iniciar con el mismo procedimiento con las uñas, dedos, interdigitales, palma y dorso de la mano y antebrazo hasta la unión del tercio medio con el tercio proximal.</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(2DO TIEMPO)</a:t>
            </a:r>
          </a:p>
        </p:txBody>
      </p:sp>
      <p:pic>
        <p:nvPicPr>
          <p:cNvPr id="8" name="Paso 13.mov" descr="Paso 13.mov">
            <a:hlinkClick r:id="" action="ppaction://media"/>
            <a:extLst>
              <a:ext uri="{FF2B5EF4-FFF2-40B4-BE49-F238E27FC236}">
                <a16:creationId xmlns:a16="http://schemas.microsoft.com/office/drawing/2014/main" id="{3B9A3991-309D-824D-9B17-4DC3354638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1" cy="2805826"/>
          </a:xfrm>
          <a:prstGeom prst="rect">
            <a:avLst/>
          </a:prstGeom>
        </p:spPr>
      </p:pic>
      <p:pic>
        <p:nvPicPr>
          <p:cNvPr id="2" name="Picture 2" descr="Departamento de Cirugía | FACMED">
            <a:extLst>
              <a:ext uri="{FF2B5EF4-FFF2-40B4-BE49-F238E27FC236}">
                <a16:creationId xmlns:a16="http://schemas.microsoft.com/office/drawing/2014/main" id="{103D9FF1-590D-B168-5D71-D0427722B02C}"/>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42211C45-D6FA-6B42-A277-763AF3BD5885}"/>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61268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24</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3105834"/>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11. Enjuagar el brazo dejando que el agua escurra hacia el codo.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(2DO TIEMPO)</a:t>
            </a:r>
          </a:p>
        </p:txBody>
      </p:sp>
      <p:pic>
        <p:nvPicPr>
          <p:cNvPr id="8" name="Paso 14.mov" descr="Paso 14.mov">
            <a:hlinkClick r:id="" action="ppaction://media"/>
            <a:extLst>
              <a:ext uri="{FF2B5EF4-FFF2-40B4-BE49-F238E27FC236}">
                <a16:creationId xmlns:a16="http://schemas.microsoft.com/office/drawing/2014/main" id="{C1FF527F-EAF6-0344-BFF3-E9B1CB5D4E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1" cy="2805825"/>
          </a:xfrm>
          <a:prstGeom prst="rect">
            <a:avLst/>
          </a:prstGeom>
        </p:spPr>
      </p:pic>
      <p:pic>
        <p:nvPicPr>
          <p:cNvPr id="2" name="Picture 2" descr="Departamento de Cirugía | FACMED">
            <a:extLst>
              <a:ext uri="{FF2B5EF4-FFF2-40B4-BE49-F238E27FC236}">
                <a16:creationId xmlns:a16="http://schemas.microsoft.com/office/drawing/2014/main" id="{7E97D903-98D0-84E9-8855-0A77B8D0D1B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2D651F55-019A-6E4E-BE45-DEBFC325BAC5}"/>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7899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25</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3244334"/>
            <a:ext cx="5238045" cy="369332"/>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12. Enjuagar el cepillo.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(2DO TIEMPO)</a:t>
            </a:r>
          </a:p>
        </p:txBody>
      </p:sp>
      <p:pic>
        <p:nvPicPr>
          <p:cNvPr id="8" name="Paso 15.mov" descr="Paso 15.mov">
            <a:hlinkClick r:id="" action="ppaction://media"/>
            <a:extLst>
              <a:ext uri="{FF2B5EF4-FFF2-40B4-BE49-F238E27FC236}">
                <a16:creationId xmlns:a16="http://schemas.microsoft.com/office/drawing/2014/main" id="{3236194C-69AC-AA4A-B093-CC82C9307E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7560" y="2028165"/>
            <a:ext cx="4988334" cy="2803747"/>
          </a:xfrm>
          <a:prstGeom prst="rect">
            <a:avLst/>
          </a:prstGeom>
        </p:spPr>
      </p:pic>
      <p:pic>
        <p:nvPicPr>
          <p:cNvPr id="2" name="Picture 2" descr="Departamento de Cirugía | FACMED">
            <a:extLst>
              <a:ext uri="{FF2B5EF4-FFF2-40B4-BE49-F238E27FC236}">
                <a16:creationId xmlns:a16="http://schemas.microsoft.com/office/drawing/2014/main" id="{B1D5F0E6-3B70-2B64-0C1D-DA133916AF69}"/>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53F71359-5380-244E-A2A3-E1D8BC48E6FE}"/>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14722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26</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13. Pasar el cepillo a la mano contraria, realizar con el mismo procedimiento el segundo tiempo del lavado quirúrgico, en el brazo contralateral.</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(2DO TIEMPO)</a:t>
            </a:r>
          </a:p>
        </p:txBody>
      </p:sp>
      <p:pic>
        <p:nvPicPr>
          <p:cNvPr id="9" name="Paso 16.mov" descr="Paso 16.mov">
            <a:hlinkClick r:id="" action="ppaction://media"/>
            <a:extLst>
              <a:ext uri="{FF2B5EF4-FFF2-40B4-BE49-F238E27FC236}">
                <a16:creationId xmlns:a16="http://schemas.microsoft.com/office/drawing/2014/main" id="{04535C85-ECEA-F343-917C-AE2053EA82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1" cy="2805825"/>
          </a:xfrm>
          <a:prstGeom prst="rect">
            <a:avLst/>
          </a:prstGeom>
        </p:spPr>
      </p:pic>
      <p:pic>
        <p:nvPicPr>
          <p:cNvPr id="2" name="Picture 2" descr="Departamento de Cirugía | FACMED">
            <a:extLst>
              <a:ext uri="{FF2B5EF4-FFF2-40B4-BE49-F238E27FC236}">
                <a16:creationId xmlns:a16="http://schemas.microsoft.com/office/drawing/2014/main" id="{898122F1-9EFB-678E-93A9-B88A34E8855B}"/>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E3EFA4BC-28C2-624F-B907-E821D3D98A46}"/>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4507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27</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r>
              <a:rPr lang="es-MX" sz="1000" dirty="0">
                <a:solidFill>
                  <a:schemeClr val="bg1"/>
                </a:solidFill>
                <a:latin typeface="+mj-lt"/>
              </a:rPr>
              <a:t>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3ER TIEMPO</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LAVADO QUIRÚRGICO MECÁNICO POR ARRASTRE (3 TIEMPOS)</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992DB5D4-28E7-8148-8819-1B25F384D1EF}"/>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249923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28</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2487716"/>
            <a:ext cx="5238045" cy="1882567"/>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14. Iniciar con el mismo procedimiento con las uñas, dedos, interdigitales, palma y dorso de la mano hasta la muñeca. </a:t>
            </a:r>
          </a:p>
          <a:p>
            <a:pPr algn="just">
              <a:lnSpc>
                <a:spcPct val="90000"/>
              </a:lnSpc>
              <a:spcBef>
                <a:spcPts val="1000"/>
              </a:spcBef>
            </a:pPr>
            <a:r>
              <a:rPr lang="es-MX" sz="2000" dirty="0">
                <a:solidFill>
                  <a:prstClr val="black"/>
                </a:solidFill>
                <a:latin typeface="+mj-lt"/>
                <a:cs typeface="Arial" panose="020B0604020202020204" pitchFamily="34" charset="0"/>
              </a:rPr>
              <a:t>Realizar con el mismo procedimiento el tercer tiempo del lavado quirúrgico en la mano contralateral.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pic>
        <p:nvPicPr>
          <p:cNvPr id="2" name="Paso 17.mov" descr="Paso 17.mov">
            <a:hlinkClick r:id="" action="ppaction://media"/>
            <a:extLst>
              <a:ext uri="{FF2B5EF4-FFF2-40B4-BE49-F238E27FC236}">
                <a16:creationId xmlns:a16="http://schemas.microsoft.com/office/drawing/2014/main" id="{907C74F2-65B3-4E44-89DD-0EA5BB40FE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14AE1C0B-2456-4715-8C97-BBE42A98FAAC}"/>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AE111883-08E9-7C49-BDC9-76AA06847661}"/>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8168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29</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r>
              <a:rPr lang="es-MX" sz="1000" dirty="0">
                <a:solidFill>
                  <a:schemeClr val="bg1"/>
                </a:solidFill>
                <a:latin typeface="+mj-lt"/>
              </a:rPr>
              <a:t>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SECADO</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LAVADO QUIRÚRGICO MECÁNICO POR ARRASTRE (3 TIEMPOS)</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53D35F69-8AA6-C343-9EA2-71C295719023}"/>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931489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2551837"/>
            <a:ext cx="9144000" cy="1754326"/>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Por otra parte: Consciente de los diferentes escenarios de recursos que se presentan en nuestro país, el estudiante de medicina deberá aprender, dominar y aplicar las técnicas del lavado quirúrgico mecánico por arrastre o la preparación quirúrgica de manos a base de soluciones alcoholadas y un antiséptico (clorhexidina) en escenarios como la unidad quirúrgica y la Tococirugía, con base en los recursos disponibles, considerando  que cada una de estas opciones tiene ventajas y desventajas sobre la otra.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952235" cy="523220"/>
          </a:xfrm>
          <a:prstGeom prst="rect">
            <a:avLst/>
          </a:prstGeom>
          <a:noFill/>
        </p:spPr>
        <p:txBody>
          <a:bodyPr wrap="square" rtlCol="0">
            <a:spAutoFit/>
          </a:bodyPr>
          <a:lstStyle/>
          <a:p>
            <a:pPr algn="ctr"/>
            <a:r>
              <a:rPr lang="es-ES_tradnl" sz="2800" b="1" dirty="0">
                <a:latin typeface="Arial" charset="0"/>
                <a:ea typeface="Arial" charset="0"/>
                <a:cs typeface="Arial" charset="0"/>
              </a:rPr>
              <a:t>INTRODUCCIÓN </a:t>
            </a:r>
          </a:p>
        </p:txBody>
      </p:sp>
      <p:sp>
        <p:nvSpPr>
          <p:cNvPr id="9" name="CuadroTexto 8">
            <a:extLst>
              <a:ext uri="{FF2B5EF4-FFF2-40B4-BE49-F238E27FC236}">
                <a16:creationId xmlns:a16="http://schemas.microsoft.com/office/drawing/2014/main" id="{007EE2AD-41AC-8C4A-98E2-37A6B10BE5FE}"/>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8" name="Rectángulo 7">
            <a:extLst>
              <a:ext uri="{FF2B5EF4-FFF2-40B4-BE49-F238E27FC236}">
                <a16:creationId xmlns:a16="http://schemas.microsoft.com/office/drawing/2014/main" id="{48DFDEE8-23DA-1E40-8B09-B7637F43C5F2}"/>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71495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30</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15. El/la instrumentista o circulante proporciona toalla. Tomar la toalla y con movimientos de esponjeo, iniciar con las uñas, dedo por dedo, dorso, palma, antebrazo y codo.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(SECADO)</a:t>
            </a:r>
          </a:p>
        </p:txBody>
      </p:sp>
      <p:pic>
        <p:nvPicPr>
          <p:cNvPr id="2" name="Paso 18.mov" descr="Paso 18.mov">
            <a:hlinkClick r:id="" action="ppaction://media"/>
            <a:extLst>
              <a:ext uri="{FF2B5EF4-FFF2-40B4-BE49-F238E27FC236}">
                <a16:creationId xmlns:a16="http://schemas.microsoft.com/office/drawing/2014/main" id="{393002D6-62E2-DE4A-9004-398CCB745B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3" name="Picture 2" descr="Departamento de Cirugía | FACMED">
            <a:extLst>
              <a:ext uri="{FF2B5EF4-FFF2-40B4-BE49-F238E27FC236}">
                <a16:creationId xmlns:a16="http://schemas.microsoft.com/office/drawing/2014/main" id="{6DD95CA2-58FC-08AB-FC1C-166D7DA450DE}"/>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E28D8C7C-2A61-5546-9D82-FACC20B8D5F3}"/>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93843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31</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endParaRPr lang="es-MX" sz="1000" dirty="0">
              <a:solidFill>
                <a:schemeClr val="bg1"/>
              </a:solidFill>
              <a:latin typeface="+mj-lt"/>
            </a:endParaRPr>
          </a:p>
        </p:txBody>
      </p:sp>
      <p:sp>
        <p:nvSpPr>
          <p:cNvPr id="6" name="Rectángulo 5">
            <a:extLst>
              <a:ext uri="{FF2B5EF4-FFF2-40B4-BE49-F238E27FC236}">
                <a16:creationId xmlns:a16="http://schemas.microsoft.com/office/drawing/2014/main" id="{FFDA4E3F-AF99-2042-93CC-18346B0FD42E}"/>
              </a:ext>
            </a:extLst>
          </p:cNvPr>
          <p:cNvSpPr/>
          <p:nvPr/>
        </p:nvSpPr>
        <p:spPr>
          <a:xfrm>
            <a:off x="6256960" y="3105834"/>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16. Doblar la toalla y procede al secado del brazo contralateral.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(SECADO)</a:t>
            </a:r>
          </a:p>
        </p:txBody>
      </p:sp>
      <p:pic>
        <p:nvPicPr>
          <p:cNvPr id="3" name="Paso 1" descr="Paso 1">
            <a:hlinkClick r:id="" action="ppaction://media"/>
            <a:extLst>
              <a:ext uri="{FF2B5EF4-FFF2-40B4-BE49-F238E27FC236}">
                <a16:creationId xmlns:a16="http://schemas.microsoft.com/office/drawing/2014/main" id="{CBD19373-4F31-5D48-864D-34A660D20A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7286" y="2026087"/>
            <a:ext cx="4992032" cy="2805826"/>
          </a:xfrm>
          <a:prstGeom prst="rect">
            <a:avLst/>
          </a:prstGeom>
        </p:spPr>
      </p:pic>
      <p:pic>
        <p:nvPicPr>
          <p:cNvPr id="2" name="Paso 19.mov" descr="Paso 19.mov">
            <a:hlinkClick r:id="" action="ppaction://media"/>
            <a:extLst>
              <a:ext uri="{FF2B5EF4-FFF2-40B4-BE49-F238E27FC236}">
                <a16:creationId xmlns:a16="http://schemas.microsoft.com/office/drawing/2014/main" id="{41F5A524-D0B4-A149-A619-4649291CC59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77287" y="2026088"/>
            <a:ext cx="4992032" cy="2805826"/>
          </a:xfrm>
          <a:prstGeom prst="rect">
            <a:avLst/>
          </a:prstGeom>
        </p:spPr>
      </p:pic>
      <p:pic>
        <p:nvPicPr>
          <p:cNvPr id="9" name="Picture 2" descr="Departamento de Cirugía | FACMED">
            <a:extLst>
              <a:ext uri="{FF2B5EF4-FFF2-40B4-BE49-F238E27FC236}">
                <a16:creationId xmlns:a16="http://schemas.microsoft.com/office/drawing/2014/main" id="{400E2668-E620-3ABF-E15D-331EF335E0DF}"/>
              </a:ext>
            </a:extLst>
          </p:cNvPr>
          <p:cNvPicPr>
            <a:picLocks noChangeAspect="1" noChangeArrowheads="1"/>
          </p:cNvPicPr>
          <p:nvPr/>
        </p:nvPicPr>
        <p:blipFill>
          <a:blip r:embed="rId8">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3F887E52-7208-A344-B547-E4A0AB926C97}"/>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664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 fill="hold"/>
                                        <p:tgtEl>
                                          <p:spTgt spid="3"/>
                                        </p:tgtEl>
                                      </p:cBhvr>
                                    </p:cmd>
                                  </p:childTnLst>
                                </p:cTn>
                              </p:par>
                            </p:childTnLst>
                          </p:cTn>
                        </p:par>
                        <p:par>
                          <p:cTn id="7" fill="hold">
                            <p:stCondLst>
                              <p:cond delay="3920"/>
                            </p:stCondLst>
                            <p:childTnLst>
                              <p:par>
                                <p:cTn id="8" presetID="1" presetClass="mediacall" presetSubtype="0" fill="hold" nodeType="afterEffect">
                                  <p:stCondLst>
                                    <p:cond delay="0"/>
                                  </p:stCondLst>
                                  <p:childTnLst>
                                    <p:cmd type="call" cmd="playFrom(0.0)">
                                      <p:cBhvr>
                                        <p:cTn id="9" dur="6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32</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027993"/>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DESARROLLO DE LA TÉCNICA</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PREPARACIÓN DE MANOS CON SOLUCIONES ALCOHOLADAS Y ANTISÉPTICO</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007763"/>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39E98950-3F0E-A547-8E87-41464949BD32}"/>
              </a:ext>
            </a:extLst>
          </p:cNvPr>
          <p:cNvSpPr/>
          <p:nvPr/>
        </p:nvSpPr>
        <p:spPr>
          <a:xfrm>
            <a:off x="1574983" y="4213563"/>
            <a:ext cx="9099866" cy="1363450"/>
          </a:xfrm>
          <a:prstGeom prst="rect">
            <a:avLst/>
          </a:prstGeom>
        </p:spPr>
        <p:txBody>
          <a:bodyPr wrap="square">
            <a:spAutoFit/>
          </a:bodyPr>
          <a:lstStyle/>
          <a:p>
            <a:pPr>
              <a:lnSpc>
                <a:spcPct val="90000"/>
              </a:lnSpc>
              <a:spcBef>
                <a:spcPts val="1000"/>
              </a:spcBef>
            </a:pPr>
            <a:r>
              <a:rPr lang="es-MX" sz="1600" u="sng" dirty="0">
                <a:solidFill>
                  <a:prstClr val="black"/>
                </a:solidFill>
                <a:latin typeface="+mj-lt"/>
                <a:cs typeface="Arial" panose="020B0604020202020204" pitchFamily="34" charset="0"/>
              </a:rPr>
              <a:t>Conformado por 2 partes en el siguiente orden:</a:t>
            </a:r>
          </a:p>
          <a:p>
            <a:pPr>
              <a:lnSpc>
                <a:spcPct val="90000"/>
              </a:lnSpc>
              <a:spcBef>
                <a:spcPts val="1000"/>
              </a:spcBef>
            </a:pPr>
            <a:endParaRPr lang="es-MX" sz="1600" u="sng" dirty="0">
              <a:solidFill>
                <a:prstClr val="black"/>
              </a:solidFill>
              <a:latin typeface="+mj-lt"/>
              <a:cs typeface="Arial" panose="020B0604020202020204" pitchFamily="34" charset="0"/>
            </a:endParaRPr>
          </a:p>
          <a:p>
            <a:pPr marL="342900" indent="-342900">
              <a:lnSpc>
                <a:spcPct val="90000"/>
              </a:lnSpc>
              <a:spcBef>
                <a:spcPts val="1000"/>
              </a:spcBef>
              <a:buAutoNum type="arabicPeriod"/>
            </a:pPr>
            <a:r>
              <a:rPr lang="es-MX" sz="1600" dirty="0">
                <a:solidFill>
                  <a:prstClr val="black"/>
                </a:solidFill>
                <a:latin typeface="+mj-lt"/>
                <a:cs typeface="Arial" panose="020B0604020202020204" pitchFamily="34" charset="0"/>
              </a:rPr>
              <a:t>Lavado de manos con agua y jabón.</a:t>
            </a:r>
          </a:p>
          <a:p>
            <a:pPr marL="342900" indent="-342900">
              <a:lnSpc>
                <a:spcPct val="90000"/>
              </a:lnSpc>
              <a:spcBef>
                <a:spcPts val="1000"/>
              </a:spcBef>
              <a:buAutoNum type="arabicPeriod"/>
            </a:pPr>
            <a:r>
              <a:rPr lang="es-MX" sz="1600" dirty="0">
                <a:solidFill>
                  <a:prstClr val="black"/>
                </a:solidFill>
                <a:latin typeface="+mj-lt"/>
                <a:cs typeface="Arial" panose="020B0604020202020204" pitchFamily="34" charset="0"/>
              </a:rPr>
              <a:t>2. Aplicación de soluciones alcoholadas al 70% y antiséptico al 4%. </a:t>
            </a:r>
            <a:r>
              <a:rPr lang="es-MX" sz="1200" u="sng" dirty="0">
                <a:solidFill>
                  <a:prstClr val="black"/>
                </a:solidFill>
                <a:latin typeface="+mj-lt"/>
                <a:cs typeface="Arial" panose="020B0604020202020204" pitchFamily="34" charset="0"/>
              </a:rPr>
              <a:t>(Procedimiento descrito a continuación).</a:t>
            </a:r>
            <a:endParaRPr lang="es-MX" sz="1600" u="sng" dirty="0">
              <a:solidFill>
                <a:prstClr val="black"/>
              </a:solidFill>
              <a:latin typeface="+mj-lt"/>
              <a:cs typeface="Arial" panose="020B0604020202020204" pitchFamily="34" charset="0"/>
            </a:endParaRPr>
          </a:p>
        </p:txBody>
      </p:sp>
      <p:sp>
        <p:nvSpPr>
          <p:cNvPr id="8" name="Rectángulo 7">
            <a:extLst>
              <a:ext uri="{FF2B5EF4-FFF2-40B4-BE49-F238E27FC236}">
                <a16:creationId xmlns:a16="http://schemas.microsoft.com/office/drawing/2014/main" id="{A0CED3A6-4513-B24D-A327-65F6ADA355A1}"/>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058162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33</a:t>
            </a:fld>
            <a:endParaRPr lang="es-MX"/>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1ER TIEMPO</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APLICACIÓN DE SOLUCIONES ALCOHOLADAS CON CLORHEXIDINA AL 4%</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CuadroTexto 5">
            <a:extLst>
              <a:ext uri="{FF2B5EF4-FFF2-40B4-BE49-F238E27FC236}">
                <a16:creationId xmlns:a16="http://schemas.microsoft.com/office/drawing/2014/main" id="{27A5FDE3-8A24-7945-ABF5-A3EF44BC9CBB}"/>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sp>
        <p:nvSpPr>
          <p:cNvPr id="8" name="Rectángulo 7">
            <a:extLst>
              <a:ext uri="{FF2B5EF4-FFF2-40B4-BE49-F238E27FC236}">
                <a16:creationId xmlns:a16="http://schemas.microsoft.com/office/drawing/2014/main" id="{82C496BD-6610-E748-97CC-A38319CE36DD}"/>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434428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34</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 Depositar un disparo de la solución alcoholada con antiséptico que emite el dispositivo sobre la palma de la mano izquierda.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3" name="Paso 1.mov" descr="Paso 1.mov">
            <a:hlinkClick r:id="" action="ppaction://media"/>
            <a:extLst>
              <a:ext uri="{FF2B5EF4-FFF2-40B4-BE49-F238E27FC236}">
                <a16:creationId xmlns:a16="http://schemas.microsoft.com/office/drawing/2014/main" id="{610823DD-C276-B344-B69A-F56DFEE24B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2" name="Picture 2" descr="Departamento de Cirugía | FACMED">
            <a:extLst>
              <a:ext uri="{FF2B5EF4-FFF2-40B4-BE49-F238E27FC236}">
                <a16:creationId xmlns:a16="http://schemas.microsoft.com/office/drawing/2014/main" id="{840149D8-E80C-A94A-C2B0-44F6A010DFA9}"/>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9E48568-C234-F740-9C00-712E54B32980}"/>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7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35</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2. Frotar la punta y uñas de los dedos de la mano derecha en la solución de la mano izquierda en forma circular, al menos cinco veces.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5" name="Paso 2.mov" descr="Paso 2.mov">
            <a:hlinkClick r:id="" action="ppaction://media"/>
            <a:extLst>
              <a:ext uri="{FF2B5EF4-FFF2-40B4-BE49-F238E27FC236}">
                <a16:creationId xmlns:a16="http://schemas.microsoft.com/office/drawing/2014/main" id="{D342BD61-2F88-3D46-8A26-E06E7DDE27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2" name="Picture 2" descr="Departamento de Cirugía | FACMED">
            <a:extLst>
              <a:ext uri="{FF2B5EF4-FFF2-40B4-BE49-F238E27FC236}">
                <a16:creationId xmlns:a16="http://schemas.microsoft.com/office/drawing/2014/main" id="{8E1BA069-ADAC-ADC3-0FFC-FB1BE80AA9DF}"/>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AAA4D672-D9E1-5D4F-820F-3EF2E30D38F2}"/>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51941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36</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3. Aplicar con la mano izquierda, el resto de la solución alcoholada desde la muñeca izquierda hasta el codo, cubriendo toda la circunferencia del antebrazo sin regresar.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674885"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(1ER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3.mov" descr="Paso 3.mov">
            <a:hlinkClick r:id="" action="ppaction://media"/>
            <a:extLst>
              <a:ext uri="{FF2B5EF4-FFF2-40B4-BE49-F238E27FC236}">
                <a16:creationId xmlns:a16="http://schemas.microsoft.com/office/drawing/2014/main" id="{5C5EEF56-7ECC-D24F-BB25-7F83EC432A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9B8EE53A-2E66-7892-EA4F-3B5DB4370EB6}"/>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760186BB-7886-4A4C-8639-DFBC7EB8D330}"/>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5882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37</a:t>
            </a:fld>
            <a:endParaRPr lang="es-MX"/>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2DO TIEMPO</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APLICACIÓN DE SOLUCIONES ALCOHOLADAS CON CLORHEXIDINA AL 4%</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CuadroTexto 5">
            <a:extLst>
              <a:ext uri="{FF2B5EF4-FFF2-40B4-BE49-F238E27FC236}">
                <a16:creationId xmlns:a16="http://schemas.microsoft.com/office/drawing/2014/main" id="{27A5FDE3-8A24-7945-ABF5-A3EF44BC9CBB}"/>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sp>
        <p:nvSpPr>
          <p:cNvPr id="8" name="Rectángulo 7">
            <a:extLst>
              <a:ext uri="{FF2B5EF4-FFF2-40B4-BE49-F238E27FC236}">
                <a16:creationId xmlns:a16="http://schemas.microsoft.com/office/drawing/2014/main" id="{8CFC921D-DBBC-4043-89C6-2A56044C6539}"/>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385763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38</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4. Depositar un disparo de la solución alcoholada con antiséptico que emita el dispositivo sobre la palma de la mano derecha.</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(2DO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3" name="Paso 4.mov" descr="Paso 4.mov">
            <a:hlinkClick r:id="" action="ppaction://media"/>
            <a:extLst>
              <a:ext uri="{FF2B5EF4-FFF2-40B4-BE49-F238E27FC236}">
                <a16:creationId xmlns:a16="http://schemas.microsoft.com/office/drawing/2014/main" id="{9C27B74B-6DF1-0848-84CD-CC079CF6CB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2" name="Picture 2" descr="Departamento de Cirugía | FACMED">
            <a:extLst>
              <a:ext uri="{FF2B5EF4-FFF2-40B4-BE49-F238E27FC236}">
                <a16:creationId xmlns:a16="http://schemas.microsoft.com/office/drawing/2014/main" id="{9AC545DF-CA55-FDFD-4D10-0206408DDCA7}"/>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F45CA299-2C21-CA42-8DFA-C47914F1C849}"/>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9134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39</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5. Frotar la punta y uñas de los dedos de la mano izquierda contra la palma de la mano derecha en forma circular, al menos cinco veces.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(2DO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5.mov" descr="Paso 5.mov">
            <a:hlinkClick r:id="" action="ppaction://media"/>
            <a:extLst>
              <a:ext uri="{FF2B5EF4-FFF2-40B4-BE49-F238E27FC236}">
                <a16:creationId xmlns:a16="http://schemas.microsoft.com/office/drawing/2014/main" id="{0553D3B9-C79C-8348-80FB-D745A4DA7A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8"/>
            <a:ext cx="4992032" cy="2805826"/>
          </a:xfrm>
          <a:prstGeom prst="rect">
            <a:avLst/>
          </a:prstGeom>
        </p:spPr>
      </p:pic>
      <p:pic>
        <p:nvPicPr>
          <p:cNvPr id="3" name="Picture 2" descr="Departamento de Cirugía | FACMED">
            <a:extLst>
              <a:ext uri="{FF2B5EF4-FFF2-40B4-BE49-F238E27FC236}">
                <a16:creationId xmlns:a16="http://schemas.microsoft.com/office/drawing/2014/main" id="{89237845-387F-45C8-6CC9-626CD12BC0F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2FF81F97-4A06-DC43-BDA5-881522657520}"/>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2177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2690336"/>
            <a:ext cx="9144000" cy="1477328"/>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El estudiante de medicina desde su formación académica, estará consciente de la importancia de llevar a cabo el lavado quirúrgico mecánico por arrastre y con soluciones alcoholadas con antiséptico, que identifique las características de los productos utilizados para cada tipo de ellas, las ventajas y desventajas y contribuir a la prevención de infección del sitio quirúrgico.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952235" cy="523220"/>
          </a:xfrm>
          <a:prstGeom prst="rect">
            <a:avLst/>
          </a:prstGeom>
          <a:noFill/>
        </p:spPr>
        <p:txBody>
          <a:bodyPr wrap="square" rtlCol="0">
            <a:spAutoFit/>
          </a:bodyPr>
          <a:lstStyle/>
          <a:p>
            <a:pPr algn="ctr"/>
            <a:r>
              <a:rPr lang="es-ES_tradnl" sz="2800" b="1" dirty="0">
                <a:latin typeface="Arial" charset="0"/>
                <a:ea typeface="Arial" charset="0"/>
                <a:cs typeface="Arial" charset="0"/>
              </a:rPr>
              <a:t>JUSTIFICACIÓN </a:t>
            </a:r>
          </a:p>
        </p:txBody>
      </p:sp>
      <p:sp>
        <p:nvSpPr>
          <p:cNvPr id="9" name="CuadroTexto 8">
            <a:extLst>
              <a:ext uri="{FF2B5EF4-FFF2-40B4-BE49-F238E27FC236}">
                <a16:creationId xmlns:a16="http://schemas.microsoft.com/office/drawing/2014/main" id="{3BB16F78-9292-AA46-8F38-70A8DDEEF7F3}"/>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8" name="Rectángulo 7">
            <a:extLst>
              <a:ext uri="{FF2B5EF4-FFF2-40B4-BE49-F238E27FC236}">
                <a16:creationId xmlns:a16="http://schemas.microsoft.com/office/drawing/2014/main" id="{43FA21A3-DA8B-D94C-A65F-2418F2F5988F}"/>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834059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40</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6. Aplicar con la mano derecha, el resto de la solución alcoholada desde la muñeca izquierda hasta el codo, cubriendo toda la circunferencia del antebrazo sin regresar.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(2DO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6.mov" descr="Paso 6.mov">
            <a:hlinkClick r:id="" action="ppaction://media"/>
            <a:extLst>
              <a:ext uri="{FF2B5EF4-FFF2-40B4-BE49-F238E27FC236}">
                <a16:creationId xmlns:a16="http://schemas.microsoft.com/office/drawing/2014/main" id="{AF7DD926-D8B3-9142-82D0-B543601670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8"/>
            <a:ext cx="4992033" cy="2805826"/>
          </a:xfrm>
          <a:prstGeom prst="rect">
            <a:avLst/>
          </a:prstGeom>
        </p:spPr>
      </p:pic>
      <p:pic>
        <p:nvPicPr>
          <p:cNvPr id="3" name="Picture 2" descr="Departamento de Cirugía | FACMED">
            <a:extLst>
              <a:ext uri="{FF2B5EF4-FFF2-40B4-BE49-F238E27FC236}">
                <a16:creationId xmlns:a16="http://schemas.microsoft.com/office/drawing/2014/main" id="{FB03E15B-AC70-1605-21C3-97DAA2BAFC84}"/>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52691D2C-8D27-D540-920E-4B4A1E4B9C4A}"/>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17491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41</a:t>
            </a:fld>
            <a:endParaRPr lang="es-MX"/>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3ER TIEMPO</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APLICACIÓN DE SOLUCIONES ALCOHOLADAS CON CLORHEXIDINA AL 4%</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CuadroTexto 5">
            <a:extLst>
              <a:ext uri="{FF2B5EF4-FFF2-40B4-BE49-F238E27FC236}">
                <a16:creationId xmlns:a16="http://schemas.microsoft.com/office/drawing/2014/main" id="{27A5FDE3-8A24-7945-ABF5-A3EF44BC9CBB}"/>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sp>
        <p:nvSpPr>
          <p:cNvPr id="8" name="Rectángulo 7">
            <a:extLst>
              <a:ext uri="{FF2B5EF4-FFF2-40B4-BE49-F238E27FC236}">
                <a16:creationId xmlns:a16="http://schemas.microsoft.com/office/drawing/2014/main" id="{6D5941FD-C459-1E4C-A0B3-647A2BEFFE87}"/>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9448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42</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7. Depositar un disparo de la solución alcoholada con antiséptico que emita el dispositivo sobre la palma de la mano izquierda.</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12" name="Paso 1.mov" descr="Paso 1.mov">
            <a:hlinkClick r:id="" action="ppaction://media"/>
            <a:extLst>
              <a:ext uri="{FF2B5EF4-FFF2-40B4-BE49-F238E27FC236}">
                <a16:creationId xmlns:a16="http://schemas.microsoft.com/office/drawing/2014/main" id="{68CC2729-FB44-154B-8994-046846BC95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2" name="Picture 2" descr="Departamento de Cirugía | FACMED">
            <a:extLst>
              <a:ext uri="{FF2B5EF4-FFF2-40B4-BE49-F238E27FC236}">
                <a16:creationId xmlns:a16="http://schemas.microsoft.com/office/drawing/2014/main" id="{5F6D5AA5-6726-E1B3-7FD8-5FDDDD29071B}"/>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37C9757B-CD0C-8840-9E2B-638EC6983659}"/>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02145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43</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3105834"/>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8. Frotar las palmas de las manos entre sí al menos cinco veces.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7.mov" descr="Paso 7.mov">
            <a:hlinkClick r:id="" action="ppaction://media"/>
            <a:extLst>
              <a:ext uri="{FF2B5EF4-FFF2-40B4-BE49-F238E27FC236}">
                <a16:creationId xmlns:a16="http://schemas.microsoft.com/office/drawing/2014/main" id="{2A73534F-E912-6F44-9C7D-4E5F213D9D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ABC48B45-BB17-1BBD-A078-19B6B19AC015}"/>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EAE785B1-5752-1648-9210-BFF8136F82E9}"/>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68309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44</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9. Frotar y deslizar la palma de la mano derecha sobre el dorso de la mano izquierda, con los dedos entrelazados al menos cinco veces y viceversa con la mano contralateral.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8.mov" descr="Paso 8.mov">
            <a:hlinkClick r:id="" action="ppaction://media"/>
            <a:extLst>
              <a:ext uri="{FF2B5EF4-FFF2-40B4-BE49-F238E27FC236}">
                <a16:creationId xmlns:a16="http://schemas.microsoft.com/office/drawing/2014/main" id="{C9C4E939-CE8B-B843-A694-CE26397DCF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5EF1B8A5-D2CB-38CC-453A-295E1B90CAFB}"/>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AE3780CD-9D64-E148-A7A2-D2DC6C55D883}"/>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97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45</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10. Frotar las palmas de las manos con los dedos entrelazados, al menos cinco veces, asegurarse de frotar las caras laterales de los dedos.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9.mov" descr="Paso 9.mov">
            <a:hlinkClick r:id="" action="ppaction://media"/>
            <a:extLst>
              <a:ext uri="{FF2B5EF4-FFF2-40B4-BE49-F238E27FC236}">
                <a16:creationId xmlns:a16="http://schemas.microsoft.com/office/drawing/2014/main" id="{4AA8AEC0-76E1-2943-B7B6-545792AC2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DDEE2EF7-C62C-E79F-3F61-F5DA30154B6C}"/>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99657F82-A354-4947-B17B-12E3AF810E72}"/>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284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46</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11. Frotar el dorso de los dedos y nudillos de la mano izquierda con la palma de la mano derecha. Realizar el mismo procedimiento con la mano contralateral.</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10.mov" descr="Paso 10.mov">
            <a:hlinkClick r:id="" action="ppaction://media"/>
            <a:extLst>
              <a:ext uri="{FF2B5EF4-FFF2-40B4-BE49-F238E27FC236}">
                <a16:creationId xmlns:a16="http://schemas.microsoft.com/office/drawing/2014/main" id="{40580194-B8B8-7E4F-AE63-22F2D529F2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1" cy="2805826"/>
          </a:xfrm>
          <a:prstGeom prst="rect">
            <a:avLst/>
          </a:prstGeom>
        </p:spPr>
      </p:pic>
      <p:pic>
        <p:nvPicPr>
          <p:cNvPr id="3" name="Picture 2" descr="Departamento de Cirugía | FACMED">
            <a:extLst>
              <a:ext uri="{FF2B5EF4-FFF2-40B4-BE49-F238E27FC236}">
                <a16:creationId xmlns:a16="http://schemas.microsoft.com/office/drawing/2014/main" id="{F94866A8-94F0-DF7B-9C6B-BE214B32B80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E2EB990D-10C1-A047-9587-27D0A05285D2}"/>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5517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47</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2690336"/>
            <a:ext cx="5238045" cy="1477328"/>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12. Frotar con un movimiento de arriba hacia abajo o de forma circular el pulgar izquierdo con la mano derecha, al menos cinco veces. Realizar el mismo procedimiento con el pulgar derecho con la palma de la mano izquierda.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11.mov" descr="Paso 11.mov">
            <a:hlinkClick r:id="" action="ppaction://media"/>
            <a:extLst>
              <a:ext uri="{FF2B5EF4-FFF2-40B4-BE49-F238E27FC236}">
                <a16:creationId xmlns:a16="http://schemas.microsoft.com/office/drawing/2014/main" id="{036E719B-38DE-3942-AE6E-9DB5B5D5A7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3" name="Picture 2" descr="Departamento de Cirugía | FACMED">
            <a:extLst>
              <a:ext uri="{FF2B5EF4-FFF2-40B4-BE49-F238E27FC236}">
                <a16:creationId xmlns:a16="http://schemas.microsoft.com/office/drawing/2014/main" id="{E03495C5-FD86-CEE2-DC5C-DB4D8C9AFD27}"/>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8F1ED273-3E9B-FA4B-B7A6-AB2F6A1BEB51}"/>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218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48</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6256960" y="3105834"/>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13. Mantener posición de seguridad de ambos brazos.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5715981"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 (3ER TIEMPO)</a:t>
            </a:r>
          </a:p>
        </p:txBody>
      </p:sp>
      <p:sp>
        <p:nvSpPr>
          <p:cNvPr id="8" name="CuadroTexto 7">
            <a:extLst>
              <a:ext uri="{FF2B5EF4-FFF2-40B4-BE49-F238E27FC236}">
                <a16:creationId xmlns:a16="http://schemas.microsoft.com/office/drawing/2014/main" id="{65F1CFE2-676C-AD47-B19F-25667CC0F421}"/>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Preparación de manos con soluciones alcoholadas y antiséptico.</a:t>
            </a:r>
            <a:r>
              <a:rPr lang="es-MX" sz="1000" dirty="0">
                <a:solidFill>
                  <a:schemeClr val="bg1"/>
                </a:solidFill>
                <a:latin typeface="+mj-lt"/>
              </a:rPr>
              <a:t>                    </a:t>
            </a:r>
          </a:p>
        </p:txBody>
      </p:sp>
      <p:pic>
        <p:nvPicPr>
          <p:cNvPr id="2" name="Paso 12.mov" descr="Paso 12.mov">
            <a:hlinkClick r:id="" action="ppaction://media"/>
            <a:extLst>
              <a:ext uri="{FF2B5EF4-FFF2-40B4-BE49-F238E27FC236}">
                <a16:creationId xmlns:a16="http://schemas.microsoft.com/office/drawing/2014/main" id="{AAC0EB4F-C28C-8842-BB1B-A5DBA245BF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3" name="Picture 2" descr="Departamento de Cirugía | FACMED">
            <a:extLst>
              <a:ext uri="{FF2B5EF4-FFF2-40B4-BE49-F238E27FC236}">
                <a16:creationId xmlns:a16="http://schemas.microsoft.com/office/drawing/2014/main" id="{635E896B-1A0D-36B3-D9BD-445994EA59AE}"/>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F0195F64-A1CF-8547-8755-99A07FDBFD69}"/>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1470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49</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2828835"/>
            <a:ext cx="9144000"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Las técnicas de lavado quirúrgico mecánico por arrastre y preparación quirúrgica de manos, deben ser del dominio del estudiante de medicina y de todo aquel médico que realice procedimientos médicos invasivos, para disminuir y controlar las infecciones del sitio quirúrgico.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2582364" cy="523220"/>
          </a:xfrm>
          <a:prstGeom prst="rect">
            <a:avLst/>
          </a:prstGeom>
          <a:noFill/>
        </p:spPr>
        <p:txBody>
          <a:bodyPr wrap="square" rtlCol="0">
            <a:spAutoFit/>
          </a:bodyPr>
          <a:lstStyle/>
          <a:p>
            <a:pPr algn="ctr"/>
            <a:r>
              <a:rPr lang="es-ES_tradnl" sz="2800" b="1" dirty="0">
                <a:latin typeface="Arial" charset="0"/>
                <a:ea typeface="Arial" charset="0"/>
                <a:cs typeface="Arial" charset="0"/>
              </a:rPr>
              <a:t>CONCLUSIÓN </a:t>
            </a:r>
          </a:p>
        </p:txBody>
      </p:sp>
      <p:sp>
        <p:nvSpPr>
          <p:cNvPr id="9" name="CuadroTexto 8">
            <a:extLst>
              <a:ext uri="{FF2B5EF4-FFF2-40B4-BE49-F238E27FC236}">
                <a16:creationId xmlns:a16="http://schemas.microsoft.com/office/drawing/2014/main" id="{007EE2AD-41AC-8C4A-98E2-37A6B10BE5FE}"/>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8" name="Rectángulo 7">
            <a:extLst>
              <a:ext uri="{FF2B5EF4-FFF2-40B4-BE49-F238E27FC236}">
                <a16:creationId xmlns:a16="http://schemas.microsoft.com/office/drawing/2014/main" id="{2BA5A99F-6723-8F4C-BCFF-1C0E2CDC5044}"/>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55764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5</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2967335"/>
            <a:ext cx="9144000"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Realizar correctamente las técnicas de lavado quirúrgico mecánico por arrastre y la preparación quirúrgica de manos, en la unidad de Tococirugía y Unidad Quirúrgica, conforme a los recursos disponibles.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3815263" cy="523220"/>
          </a:xfrm>
          <a:prstGeom prst="rect">
            <a:avLst/>
          </a:prstGeom>
          <a:noFill/>
        </p:spPr>
        <p:txBody>
          <a:bodyPr wrap="square" rtlCol="0">
            <a:spAutoFit/>
          </a:bodyPr>
          <a:lstStyle/>
          <a:p>
            <a:pPr algn="ctr"/>
            <a:r>
              <a:rPr lang="es-ES_tradnl" sz="2800" b="1" dirty="0">
                <a:latin typeface="Arial" charset="0"/>
                <a:ea typeface="Arial" charset="0"/>
                <a:cs typeface="Arial" charset="0"/>
              </a:rPr>
              <a:t>OBJETIVO GENERAL </a:t>
            </a:r>
          </a:p>
        </p:txBody>
      </p:sp>
      <p:sp>
        <p:nvSpPr>
          <p:cNvPr id="9" name="CuadroTexto 8">
            <a:extLst>
              <a:ext uri="{FF2B5EF4-FFF2-40B4-BE49-F238E27FC236}">
                <a16:creationId xmlns:a16="http://schemas.microsoft.com/office/drawing/2014/main" id="{E3E581A8-680F-D445-8E27-E27AFE32CB5B}"/>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8" name="Rectángulo 7">
            <a:extLst>
              <a:ext uri="{FF2B5EF4-FFF2-40B4-BE49-F238E27FC236}">
                <a16:creationId xmlns:a16="http://schemas.microsoft.com/office/drawing/2014/main" id="{FFF746F9-974A-4B44-933C-6F3E20D6915B}"/>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956100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50</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2156857"/>
            <a:ext cx="9144000" cy="2544286"/>
          </a:xfrm>
          <a:prstGeom prst="rect">
            <a:avLst/>
          </a:prstGeom>
        </p:spPr>
        <p:txBody>
          <a:bodyPr wrap="square">
            <a:spAutoFit/>
          </a:bodyPr>
          <a:lstStyle/>
          <a:p>
            <a:pPr lvl="0" algn="just">
              <a:lnSpc>
                <a:spcPct val="90000"/>
              </a:lnSpc>
              <a:spcBef>
                <a:spcPts val="1000"/>
              </a:spcBef>
            </a:pPr>
            <a:r>
              <a:rPr lang="es-MX" sz="2000" baseline="30000" dirty="0">
                <a:solidFill>
                  <a:prstClr val="black"/>
                </a:solidFill>
                <a:latin typeface="+mj-lt"/>
                <a:cs typeface="Arial" panose="020B0604020202020204" pitchFamily="34" charset="0"/>
              </a:rPr>
              <a:t>(1) </a:t>
            </a:r>
            <a:r>
              <a:rPr lang="es-MX" sz="2000" dirty="0">
                <a:solidFill>
                  <a:prstClr val="black"/>
                </a:solidFill>
                <a:latin typeface="+mj-lt"/>
                <a:cs typeface="Arial" panose="020B0604020202020204" pitchFamily="34" charset="0"/>
              </a:rPr>
              <a:t>http://www.aniorte-nic.net/archivos/trabaj_histor_lavado_manos.pdf, 4 dic. 2018.</a:t>
            </a:r>
          </a:p>
          <a:p>
            <a:pPr lvl="0" algn="just">
              <a:lnSpc>
                <a:spcPct val="90000"/>
              </a:lnSpc>
              <a:spcBef>
                <a:spcPts val="1000"/>
              </a:spcBef>
            </a:pPr>
            <a:endParaRPr lang="es-MX" sz="2000" dirty="0">
              <a:solidFill>
                <a:prstClr val="black"/>
              </a:solidFill>
              <a:latin typeface="+mj-lt"/>
              <a:cs typeface="Arial" panose="020B0604020202020204" pitchFamily="34" charset="0"/>
            </a:endParaRPr>
          </a:p>
          <a:p>
            <a:pPr lvl="0" algn="just">
              <a:lnSpc>
                <a:spcPct val="90000"/>
              </a:lnSpc>
              <a:spcBef>
                <a:spcPts val="1000"/>
              </a:spcBef>
            </a:pPr>
            <a:r>
              <a:rPr lang="es-MX" sz="2000" baseline="30000" dirty="0">
                <a:solidFill>
                  <a:prstClr val="black"/>
                </a:solidFill>
                <a:latin typeface="+mj-lt"/>
                <a:cs typeface="Arial" panose="020B0604020202020204" pitchFamily="34" charset="0"/>
              </a:rPr>
              <a:t>(2) </a:t>
            </a:r>
            <a:r>
              <a:rPr lang="es-MX" sz="2000" dirty="0">
                <a:solidFill>
                  <a:prstClr val="black"/>
                </a:solidFill>
                <a:latin typeface="+mj-lt"/>
                <a:cs typeface="Arial" panose="020B0604020202020204" pitchFamily="34" charset="0"/>
              </a:rPr>
              <a:t>WHO Guidelines on Hand Hygiene in Health Care. (2009). 1st ed. Geneva: World Health Organization.</a:t>
            </a:r>
          </a:p>
          <a:p>
            <a:pPr lvl="0" algn="just">
              <a:lnSpc>
                <a:spcPct val="90000"/>
              </a:lnSpc>
              <a:spcBef>
                <a:spcPts val="1000"/>
              </a:spcBef>
            </a:pPr>
            <a:endParaRPr lang="es-MX" sz="2000" dirty="0">
              <a:solidFill>
                <a:prstClr val="black"/>
              </a:solidFill>
              <a:latin typeface="+mj-lt"/>
              <a:cs typeface="Arial" panose="020B0604020202020204" pitchFamily="34" charset="0"/>
            </a:endParaRPr>
          </a:p>
          <a:p>
            <a:pPr lvl="0" algn="just">
              <a:lnSpc>
                <a:spcPct val="90000"/>
              </a:lnSpc>
              <a:spcBef>
                <a:spcPts val="1000"/>
              </a:spcBef>
            </a:pPr>
            <a:r>
              <a:rPr lang="es-MX" sz="2000" baseline="30000" dirty="0">
                <a:solidFill>
                  <a:prstClr val="black"/>
                </a:solidFill>
                <a:latin typeface="+mj-lt"/>
                <a:cs typeface="Arial" panose="020B0604020202020204" pitchFamily="34" charset="0"/>
              </a:rPr>
              <a:t>(3) </a:t>
            </a:r>
            <a:r>
              <a:rPr lang="es-MX" sz="2000" dirty="0">
                <a:solidFill>
                  <a:prstClr val="black"/>
                </a:solidFill>
                <a:latin typeface="+mj-lt"/>
                <a:cs typeface="Arial" panose="020B0604020202020204" pitchFamily="34" charset="0"/>
              </a:rPr>
              <a:t>DarouicheR., Wall M.J. Jr., Itani K.M.F., et al. Clorhexidina–Alcohol versus Povidone– Iodine for Surgical-Site Antisepsis. N Engl J Med 2010; 362: 18 – 26.</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756561" cy="523220"/>
          </a:xfrm>
          <a:prstGeom prst="rect">
            <a:avLst/>
          </a:prstGeom>
          <a:noFill/>
        </p:spPr>
        <p:txBody>
          <a:bodyPr wrap="square" rtlCol="0">
            <a:spAutoFit/>
          </a:bodyPr>
          <a:lstStyle/>
          <a:p>
            <a:pPr algn="ctr"/>
            <a:r>
              <a:rPr lang="es-ES_tradnl" sz="2800" b="1" dirty="0">
                <a:latin typeface="Arial" charset="0"/>
                <a:ea typeface="Arial" charset="0"/>
                <a:cs typeface="Arial" charset="0"/>
              </a:rPr>
              <a:t>BIBLIOGRAFÍA </a:t>
            </a:r>
          </a:p>
        </p:txBody>
      </p:sp>
      <p:sp>
        <p:nvSpPr>
          <p:cNvPr id="8" name="CuadroTexto 7">
            <a:extLst>
              <a:ext uri="{FF2B5EF4-FFF2-40B4-BE49-F238E27FC236}">
                <a16:creationId xmlns:a16="http://schemas.microsoft.com/office/drawing/2014/main" id="{5111C2F3-B028-F34F-AC27-9CAE3ABD24BC}"/>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9" name="Rectángulo 8">
            <a:extLst>
              <a:ext uri="{FF2B5EF4-FFF2-40B4-BE49-F238E27FC236}">
                <a16:creationId xmlns:a16="http://schemas.microsoft.com/office/drawing/2014/main" id="{FF57640D-A246-474C-87A9-CAA879A3AA93}"/>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694359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51</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3244334"/>
            <a:ext cx="9144000" cy="369332"/>
          </a:xfrm>
          <a:prstGeom prst="rect">
            <a:avLst/>
          </a:prstGeom>
        </p:spPr>
        <p:txBody>
          <a:bodyPr wrap="square">
            <a:spAutoFit/>
          </a:bodyPr>
          <a:lstStyle/>
          <a:p>
            <a:pPr algn="ctr"/>
            <a:r>
              <a:rPr lang="es-MX" dirty="0">
                <a:latin typeface="+mj-lt"/>
              </a:rPr>
              <a:t>1ra. Actualización: Septiembre 2022</a:t>
            </a:r>
          </a:p>
        </p:txBody>
      </p:sp>
      <p:sp>
        <p:nvSpPr>
          <p:cNvPr id="7" name="CuadroTexto 6">
            <a:extLst>
              <a:ext uri="{FF2B5EF4-FFF2-40B4-BE49-F238E27FC236}">
                <a16:creationId xmlns:a16="http://schemas.microsoft.com/office/drawing/2014/main" id="{4ACDFBF9-539E-C646-91F9-6395F1857DD9}"/>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5" name="Rectángulo 4">
            <a:extLst>
              <a:ext uri="{FF2B5EF4-FFF2-40B4-BE49-F238E27FC236}">
                <a16:creationId xmlns:a16="http://schemas.microsoft.com/office/drawing/2014/main" id="{55122B27-38E5-9649-A649-0981A7BE9558}"/>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016463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6</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2244389"/>
            <a:ext cx="9144000" cy="3036729"/>
          </a:xfrm>
          <a:prstGeom prst="rect">
            <a:avLst/>
          </a:prstGeom>
        </p:spPr>
        <p:txBody>
          <a:bodyPr wrap="square">
            <a:spAutoFit/>
          </a:bodyPr>
          <a:lstStyle/>
          <a:p>
            <a:pPr marL="34290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Identificar la importancia de ofrecer una atención médica, limpia y segura.</a:t>
            </a:r>
          </a:p>
          <a:p>
            <a:pPr marL="342900" indent="-342900" algn="just">
              <a:spcBef>
                <a:spcPts val="1000"/>
              </a:spcBef>
              <a:buFont typeface="Wingdings" pitchFamily="2" charset="2"/>
              <a:buChar char="Ø"/>
            </a:pPr>
            <a:r>
              <a:rPr lang="es-MX" sz="2000" dirty="0">
                <a:solidFill>
                  <a:prstClr val="black"/>
                </a:solidFill>
                <a:latin typeface="+mj-lt"/>
                <a:cs typeface="Arial" panose="020B0604020202020204" pitchFamily="34" charset="0"/>
              </a:rPr>
              <a:t>Realizar correctamente la técnica de lavado quirúrgico mecánico por arrastre. </a:t>
            </a:r>
          </a:p>
          <a:p>
            <a:pPr marL="342900" indent="-342900" algn="just">
              <a:spcBef>
                <a:spcPts val="1000"/>
              </a:spcBef>
              <a:buFont typeface="Wingdings" pitchFamily="2" charset="2"/>
              <a:buChar char="Ø"/>
            </a:pPr>
            <a:r>
              <a:rPr lang="es-MX" sz="2000" dirty="0">
                <a:solidFill>
                  <a:prstClr val="black"/>
                </a:solidFill>
                <a:latin typeface="+mj-lt"/>
                <a:cs typeface="Arial" panose="020B0604020202020204" pitchFamily="34" charset="0"/>
              </a:rPr>
              <a:t>Realizar correctamente la técnica de preparación quirúrgica de manos a base de soluciones alcoholadas con clorhexidina.</a:t>
            </a:r>
          </a:p>
          <a:p>
            <a:pPr marL="342900" indent="-342900" algn="just">
              <a:spcBef>
                <a:spcPts val="1000"/>
              </a:spcBef>
              <a:buFont typeface="Wingdings" pitchFamily="2" charset="2"/>
              <a:buChar char="Ø"/>
            </a:pPr>
            <a:r>
              <a:rPr lang="es-MX" sz="2000" dirty="0">
                <a:solidFill>
                  <a:prstClr val="black"/>
                </a:solidFill>
                <a:latin typeface="+mj-lt"/>
                <a:cs typeface="Arial" panose="020B0604020202020204" pitchFamily="34" charset="0"/>
              </a:rPr>
              <a:t>Ofrecer una atención quirúrgica limpia y segura, desde su formación médica.</a:t>
            </a:r>
          </a:p>
          <a:p>
            <a:pPr marL="342900" indent="-342900" algn="just">
              <a:spcBef>
                <a:spcPts val="1000"/>
              </a:spcBef>
              <a:buFont typeface="Wingdings" pitchFamily="2" charset="2"/>
              <a:buChar char="Ø"/>
            </a:pPr>
            <a:r>
              <a:rPr lang="es-MX" sz="2000" dirty="0">
                <a:solidFill>
                  <a:prstClr val="black"/>
                </a:solidFill>
                <a:latin typeface="+mj-lt"/>
                <a:cs typeface="Arial" panose="020B0604020202020204" pitchFamily="34" charset="0"/>
              </a:rPr>
              <a:t>Conocer los materiales que se requieren para el lavado quirúrgico mecánico por arrastre y la preparación quirúrgica de manos con soluciones alcoholadas y antiséptico.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4719389" cy="523220"/>
          </a:xfrm>
          <a:prstGeom prst="rect">
            <a:avLst/>
          </a:prstGeom>
          <a:noFill/>
        </p:spPr>
        <p:txBody>
          <a:bodyPr wrap="square" rtlCol="0">
            <a:spAutoFit/>
          </a:bodyPr>
          <a:lstStyle/>
          <a:p>
            <a:pPr algn="ctr"/>
            <a:r>
              <a:rPr lang="es-ES_tradnl" sz="2800" b="1" dirty="0">
                <a:latin typeface="Arial" charset="0"/>
                <a:ea typeface="Arial" charset="0"/>
                <a:cs typeface="Arial" charset="0"/>
              </a:rPr>
              <a:t>OBJETIVOS ESPECÍFICOS</a:t>
            </a:r>
          </a:p>
        </p:txBody>
      </p:sp>
      <p:sp>
        <p:nvSpPr>
          <p:cNvPr id="9" name="CuadroTexto 8">
            <a:extLst>
              <a:ext uri="{FF2B5EF4-FFF2-40B4-BE49-F238E27FC236}">
                <a16:creationId xmlns:a16="http://schemas.microsoft.com/office/drawing/2014/main" id="{E3E581A8-680F-D445-8E27-E27AFE32CB5B}"/>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8" name="Rectángulo 7">
            <a:extLst>
              <a:ext uri="{FF2B5EF4-FFF2-40B4-BE49-F238E27FC236}">
                <a16:creationId xmlns:a16="http://schemas.microsoft.com/office/drawing/2014/main" id="{8A45B3EA-3959-7440-B70F-7D30B435051A}"/>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029075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7</a:t>
            </a:fld>
            <a:endParaRPr lang="es-MX"/>
          </a:p>
        </p:txBody>
      </p:sp>
      <p:sp>
        <p:nvSpPr>
          <p:cNvPr id="6" name="Rectángulo 5">
            <a:extLst>
              <a:ext uri="{FF2B5EF4-FFF2-40B4-BE49-F238E27FC236}">
                <a16:creationId xmlns:a16="http://schemas.microsoft.com/office/drawing/2014/main" id="{FFDA4E3F-AF99-2042-93CC-18346B0FD42E}"/>
              </a:ext>
            </a:extLst>
          </p:cNvPr>
          <p:cNvSpPr/>
          <p:nvPr/>
        </p:nvSpPr>
        <p:spPr>
          <a:xfrm>
            <a:off x="1524000" y="1845274"/>
            <a:ext cx="9144000" cy="3611245"/>
          </a:xfrm>
          <a:prstGeom prst="rect">
            <a:avLst/>
          </a:prstGeom>
        </p:spPr>
        <p:txBody>
          <a:bodyPr wrap="square">
            <a:spAutoFit/>
          </a:bodyPr>
          <a:lstStyle/>
          <a:p>
            <a:pPr algn="just">
              <a:lnSpc>
                <a:spcPct val="90000"/>
              </a:lnSpc>
              <a:spcBef>
                <a:spcPts val="1000"/>
              </a:spcBef>
            </a:pPr>
            <a:r>
              <a:rPr lang="es-MX" sz="2000" u="sng" dirty="0">
                <a:solidFill>
                  <a:prstClr val="black"/>
                </a:solidFill>
                <a:latin typeface="+mj-lt"/>
                <a:cs typeface="Arial" panose="020B0604020202020204" pitchFamily="34" charset="0"/>
              </a:rPr>
              <a:t>Lavado quirúrgico mecánico por arrastre con agua y jabón:</a:t>
            </a:r>
          </a:p>
          <a:p>
            <a:pPr algn="just">
              <a:lnSpc>
                <a:spcPct val="90000"/>
              </a:lnSpc>
              <a:spcBef>
                <a:spcPts val="1000"/>
              </a:spcBef>
            </a:pPr>
            <a:r>
              <a:rPr lang="es-MX" sz="2000" u="sng" dirty="0">
                <a:solidFill>
                  <a:prstClr val="black"/>
                </a:solidFill>
                <a:latin typeface="+mj-lt"/>
                <a:cs typeface="Arial" panose="020B0604020202020204" pitchFamily="34" charset="0"/>
              </a:rPr>
              <a:t> </a:t>
            </a:r>
          </a:p>
          <a:p>
            <a:pPr marL="34290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Cepillo quirúrgico estéril.</a:t>
            </a:r>
          </a:p>
          <a:p>
            <a:pPr marL="34290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Jabón quirúrgico. </a:t>
            </a:r>
          </a:p>
          <a:p>
            <a:pPr marL="34290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Agua.</a:t>
            </a:r>
          </a:p>
          <a:p>
            <a:pPr algn="just">
              <a:lnSpc>
                <a:spcPct val="90000"/>
              </a:lnSpc>
              <a:spcBef>
                <a:spcPts val="1000"/>
              </a:spcBef>
            </a:pPr>
            <a:r>
              <a:rPr lang="es-MX" sz="2000" dirty="0">
                <a:solidFill>
                  <a:prstClr val="black"/>
                </a:solidFill>
                <a:latin typeface="+mj-lt"/>
                <a:cs typeface="Arial" panose="020B0604020202020204" pitchFamily="34" charset="0"/>
              </a:rPr>
              <a:t> </a:t>
            </a:r>
          </a:p>
          <a:p>
            <a:pPr algn="just">
              <a:lnSpc>
                <a:spcPct val="90000"/>
              </a:lnSpc>
              <a:spcBef>
                <a:spcPts val="1000"/>
              </a:spcBef>
            </a:pPr>
            <a:r>
              <a:rPr lang="es-MX" sz="2000" u="sng" dirty="0">
                <a:solidFill>
                  <a:prstClr val="black"/>
                </a:solidFill>
                <a:latin typeface="+mj-lt"/>
                <a:cs typeface="Arial" panose="020B0604020202020204" pitchFamily="34" charset="0"/>
              </a:rPr>
              <a:t>Preparación quirúrgica de manos con clorhexidina a base de soluciones alcoholadas:</a:t>
            </a:r>
          </a:p>
          <a:p>
            <a:pPr algn="just">
              <a:lnSpc>
                <a:spcPct val="90000"/>
              </a:lnSpc>
              <a:spcBef>
                <a:spcPts val="1000"/>
              </a:spcBef>
            </a:pPr>
            <a:endParaRPr lang="es-MX" sz="2000" u="sng" dirty="0">
              <a:solidFill>
                <a:prstClr val="black"/>
              </a:solidFill>
              <a:latin typeface="+mj-lt"/>
              <a:cs typeface="Arial" panose="020B0604020202020204" pitchFamily="34" charset="0"/>
            </a:endParaRPr>
          </a:p>
          <a:p>
            <a:pPr marL="34290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Clorhexidina al 4% y alcohol al 70%</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3907731" cy="523220"/>
          </a:xfrm>
          <a:prstGeom prst="rect">
            <a:avLst/>
          </a:prstGeom>
          <a:noFill/>
        </p:spPr>
        <p:txBody>
          <a:bodyPr wrap="square" rtlCol="0">
            <a:spAutoFit/>
          </a:bodyPr>
          <a:lstStyle/>
          <a:p>
            <a:pPr algn="ctr"/>
            <a:r>
              <a:rPr lang="es-ES_tradnl" sz="2800" b="1" dirty="0">
                <a:latin typeface="Arial" charset="0"/>
                <a:ea typeface="Arial" charset="0"/>
                <a:cs typeface="Arial" charset="0"/>
              </a:rPr>
              <a:t>MATERIALES A USAR</a:t>
            </a:r>
          </a:p>
        </p:txBody>
      </p:sp>
      <p:sp>
        <p:nvSpPr>
          <p:cNvPr id="9" name="CuadroTexto 8">
            <a:extLst>
              <a:ext uri="{FF2B5EF4-FFF2-40B4-BE49-F238E27FC236}">
                <a16:creationId xmlns:a16="http://schemas.microsoft.com/office/drawing/2014/main" id="{E3E581A8-680F-D445-8E27-E27AFE32CB5B}"/>
              </a:ext>
            </a:extLst>
          </p:cNvPr>
          <p:cNvSpPr txBox="1"/>
          <p:nvPr/>
        </p:nvSpPr>
        <p:spPr>
          <a:xfrm>
            <a:off x="3533846" y="206783"/>
            <a:ext cx="6812230" cy="246221"/>
          </a:xfrm>
          <a:prstGeom prst="rect">
            <a:avLst/>
          </a:prstGeom>
          <a:noFill/>
        </p:spPr>
        <p:txBody>
          <a:bodyPr wrap="square" rtlCol="0">
            <a:spAutoFit/>
          </a:bodyPr>
          <a:lstStyle/>
          <a:p>
            <a:pPr algn="ctr"/>
            <a:r>
              <a:rPr lang="es-MX" sz="1000" dirty="0">
                <a:solidFill>
                  <a:schemeClr val="bg1"/>
                </a:solidFill>
                <a:latin typeface="+mj-lt"/>
              </a:rPr>
              <a:t>Lavado quirúrgico mecánico por arrastre.                    Preparación quirúrgica de manos con soluciones alcoholadas y antiséptico.</a:t>
            </a:r>
          </a:p>
        </p:txBody>
      </p:sp>
      <p:sp>
        <p:nvSpPr>
          <p:cNvPr id="8" name="Rectángulo 7">
            <a:extLst>
              <a:ext uri="{FF2B5EF4-FFF2-40B4-BE49-F238E27FC236}">
                <a16:creationId xmlns:a16="http://schemas.microsoft.com/office/drawing/2014/main" id="{D010876D-E9A4-6C40-BEF7-802FA6A1586C}"/>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87305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8</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r>
              <a:rPr lang="es-MX" sz="1000" dirty="0">
                <a:solidFill>
                  <a:schemeClr val="bg1"/>
                </a:solidFill>
                <a:latin typeface="+mj-lt"/>
              </a:rPr>
              <a:t>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DESARROLLO DE LA TÉCNICA</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LAVADO QUIRÚRGICO MECÁNICO POR ARRASTRE (3 TIEMPOS)</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094654C0-22FD-5641-B525-9A537E034C56}"/>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9538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9</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rPr>
              <a:t>Lavado quirúrgico mecánico por arrastre.</a:t>
            </a:r>
            <a:r>
              <a:rPr lang="es-MX" sz="1000" dirty="0">
                <a:solidFill>
                  <a:schemeClr val="bg1"/>
                </a:solidFill>
                <a:latin typeface="+mj-lt"/>
              </a:rPr>
              <a:t>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1ER TIEMPO</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LAVADO QUIRÚRGICO MECÁNICO POR ARRASTRE (3 TIEMPOS)</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E12FA797-E4D6-E144-8DE6-726F2F0E08A0}"/>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73442998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3271</Words>
  <Application>Microsoft Macintosh PowerPoint</Application>
  <PresentationFormat>Panorámica</PresentationFormat>
  <Paragraphs>289</Paragraphs>
  <Slides>51</Slides>
  <Notes>0</Notes>
  <HiddenSlides>0</HiddenSlides>
  <MMClips>33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51</vt:i4>
      </vt:variant>
    </vt:vector>
  </HeadingPairs>
  <TitlesOfParts>
    <vt:vector size="56" baseType="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38</cp:revision>
  <dcterms:created xsi:type="dcterms:W3CDTF">2022-03-10T17:21:09Z</dcterms:created>
  <dcterms:modified xsi:type="dcterms:W3CDTF">2022-09-23T13:05:33Z</dcterms:modified>
</cp:coreProperties>
</file>