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88"/>
    <p:restoredTop sz="94617"/>
  </p:normalViewPr>
  <p:slideViewPr>
    <p:cSldViewPr snapToGrid="0" snapToObjects="1">
      <p:cViewPr varScale="1">
        <p:scale>
          <a:sx n="216" d="100"/>
          <a:sy n="216" d="100"/>
        </p:scale>
        <p:origin x="161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B5F1F2-DE2A-0C43-998D-4BB89249B403}" type="datetimeFigureOut">
              <a:rPr lang="es-MX" smtClean="0"/>
              <a:t>23/09/22</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3D46F5-5B74-2443-ADB4-34F16EDADF5E}" type="slidenum">
              <a:rPr lang="es-MX" smtClean="0"/>
              <a:t>‹Nº›</a:t>
            </a:fld>
            <a:endParaRPr lang="es-MX"/>
          </a:p>
        </p:txBody>
      </p:sp>
    </p:spTree>
    <p:extLst>
      <p:ext uri="{BB962C8B-B14F-4D97-AF65-F5344CB8AC3E}">
        <p14:creationId xmlns:p14="http://schemas.microsoft.com/office/powerpoint/2010/main" val="3484977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2E3D46F5-5B74-2443-ADB4-34F16EDADF5E}" type="slidenum">
              <a:rPr lang="es-MX" smtClean="0"/>
              <a:t>1</a:t>
            </a:fld>
            <a:endParaRPr lang="es-MX"/>
          </a:p>
        </p:txBody>
      </p:sp>
    </p:spTree>
    <p:extLst>
      <p:ext uri="{BB962C8B-B14F-4D97-AF65-F5344CB8AC3E}">
        <p14:creationId xmlns:p14="http://schemas.microsoft.com/office/powerpoint/2010/main" val="2667096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74D18B-0A55-1841-9CD1-A2452E2E6BA1}"/>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p>
        </p:txBody>
      </p:sp>
      <p:sp>
        <p:nvSpPr>
          <p:cNvPr id="3" name="Subtítulo 2">
            <a:extLst>
              <a:ext uri="{FF2B5EF4-FFF2-40B4-BE49-F238E27FC236}">
                <a16:creationId xmlns:a16="http://schemas.microsoft.com/office/drawing/2014/main" id="{3D098E90-64BA-BA4E-B3A5-F4C345CD43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p>
        </p:txBody>
      </p:sp>
      <p:sp>
        <p:nvSpPr>
          <p:cNvPr id="4" name="Marcador de fecha 3">
            <a:extLst>
              <a:ext uri="{FF2B5EF4-FFF2-40B4-BE49-F238E27FC236}">
                <a16:creationId xmlns:a16="http://schemas.microsoft.com/office/drawing/2014/main" id="{00499323-C0E6-1344-BB0C-78AB6407C557}"/>
              </a:ext>
            </a:extLst>
          </p:cNvPr>
          <p:cNvSpPr>
            <a:spLocks noGrp="1"/>
          </p:cNvSpPr>
          <p:nvPr>
            <p:ph type="dt" sz="half" idx="10"/>
          </p:nvPr>
        </p:nvSpPr>
        <p:spPr/>
        <p:txBody>
          <a:bodyPr/>
          <a:lstStyle/>
          <a:p>
            <a:fld id="{AE3C5D72-A2D7-6F44-A3D2-D7AA5ED14A20}" type="datetime1">
              <a:rPr lang="es-MX" smtClean="0"/>
              <a:t>23/09/22</a:t>
            </a:fld>
            <a:endParaRPr lang="es-MX"/>
          </a:p>
        </p:txBody>
      </p:sp>
      <p:sp>
        <p:nvSpPr>
          <p:cNvPr id="5" name="Marcador de pie de página 4">
            <a:extLst>
              <a:ext uri="{FF2B5EF4-FFF2-40B4-BE49-F238E27FC236}">
                <a16:creationId xmlns:a16="http://schemas.microsoft.com/office/drawing/2014/main" id="{C9A3A7B9-81DA-7643-8475-98974090D591}"/>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C286BB1-44AC-F845-B045-24F26A4DEB44}"/>
              </a:ext>
            </a:extLst>
          </p:cNvPr>
          <p:cNvSpPr>
            <a:spLocks noGrp="1"/>
          </p:cNvSpPr>
          <p:nvPr>
            <p:ph type="sldNum" sz="quarter" idx="12"/>
          </p:nvPr>
        </p:nvSpPr>
        <p:spPr/>
        <p:txBody>
          <a:bodyPr/>
          <a:lstStyle/>
          <a:p>
            <a:fld id="{DC173A17-3CFE-D748-B04B-9D75A85ACE01}" type="slidenum">
              <a:rPr lang="es-MX" smtClean="0"/>
              <a:t>‹Nº›</a:t>
            </a:fld>
            <a:endParaRPr lang="es-MX"/>
          </a:p>
        </p:txBody>
      </p:sp>
    </p:spTree>
    <p:extLst>
      <p:ext uri="{BB962C8B-B14F-4D97-AF65-F5344CB8AC3E}">
        <p14:creationId xmlns:p14="http://schemas.microsoft.com/office/powerpoint/2010/main" val="3607012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E6E31E-8D7B-E544-885B-76B25B313C21}"/>
              </a:ext>
            </a:extLst>
          </p:cNvPr>
          <p:cNvSpPr>
            <a:spLocks noGrp="1"/>
          </p:cNvSpPr>
          <p:nvPr>
            <p:ph type="title"/>
          </p:nvPr>
        </p:nvSpPr>
        <p:spPr/>
        <p:txBody>
          <a:bodyPr/>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C2A55F66-DF6F-E048-8239-8A383C90AB52}"/>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E6E9EDF5-AC57-AF4F-A823-2261C988C333}"/>
              </a:ext>
            </a:extLst>
          </p:cNvPr>
          <p:cNvSpPr>
            <a:spLocks noGrp="1"/>
          </p:cNvSpPr>
          <p:nvPr>
            <p:ph type="dt" sz="half" idx="10"/>
          </p:nvPr>
        </p:nvSpPr>
        <p:spPr/>
        <p:txBody>
          <a:bodyPr/>
          <a:lstStyle/>
          <a:p>
            <a:fld id="{C57499B5-9E33-D741-9E05-E0C075D4FBB5}" type="datetime1">
              <a:rPr lang="es-MX" smtClean="0"/>
              <a:t>23/09/22</a:t>
            </a:fld>
            <a:endParaRPr lang="es-MX"/>
          </a:p>
        </p:txBody>
      </p:sp>
      <p:sp>
        <p:nvSpPr>
          <p:cNvPr id="5" name="Marcador de pie de página 4">
            <a:extLst>
              <a:ext uri="{FF2B5EF4-FFF2-40B4-BE49-F238E27FC236}">
                <a16:creationId xmlns:a16="http://schemas.microsoft.com/office/drawing/2014/main" id="{8C66C28E-EEEA-EB41-904D-B73653E627D5}"/>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E33A6216-BB38-8244-9809-8EB0322025A1}"/>
              </a:ext>
            </a:extLst>
          </p:cNvPr>
          <p:cNvSpPr>
            <a:spLocks noGrp="1"/>
          </p:cNvSpPr>
          <p:nvPr>
            <p:ph type="sldNum" sz="quarter" idx="12"/>
          </p:nvPr>
        </p:nvSpPr>
        <p:spPr/>
        <p:txBody>
          <a:bodyPr/>
          <a:lstStyle/>
          <a:p>
            <a:fld id="{DC173A17-3CFE-D748-B04B-9D75A85ACE01}" type="slidenum">
              <a:rPr lang="es-MX" smtClean="0"/>
              <a:t>‹Nº›</a:t>
            </a:fld>
            <a:endParaRPr lang="es-MX"/>
          </a:p>
        </p:txBody>
      </p:sp>
    </p:spTree>
    <p:extLst>
      <p:ext uri="{BB962C8B-B14F-4D97-AF65-F5344CB8AC3E}">
        <p14:creationId xmlns:p14="http://schemas.microsoft.com/office/powerpoint/2010/main" val="4017212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10C1E71-9E2D-A94A-B6C0-889FC9839977}"/>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A31DA3E0-A23C-AF4F-945D-E4098D87FAF8}"/>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A8842E0C-4143-B144-92BD-E5FB7637184E}"/>
              </a:ext>
            </a:extLst>
          </p:cNvPr>
          <p:cNvSpPr>
            <a:spLocks noGrp="1"/>
          </p:cNvSpPr>
          <p:nvPr>
            <p:ph type="dt" sz="half" idx="10"/>
          </p:nvPr>
        </p:nvSpPr>
        <p:spPr/>
        <p:txBody>
          <a:bodyPr/>
          <a:lstStyle/>
          <a:p>
            <a:fld id="{669845C5-796D-D342-B4C4-4F7D1BA1ECFC}" type="datetime1">
              <a:rPr lang="es-MX" smtClean="0"/>
              <a:t>23/09/22</a:t>
            </a:fld>
            <a:endParaRPr lang="es-MX"/>
          </a:p>
        </p:txBody>
      </p:sp>
      <p:sp>
        <p:nvSpPr>
          <p:cNvPr id="5" name="Marcador de pie de página 4">
            <a:extLst>
              <a:ext uri="{FF2B5EF4-FFF2-40B4-BE49-F238E27FC236}">
                <a16:creationId xmlns:a16="http://schemas.microsoft.com/office/drawing/2014/main" id="{8E8AFDB7-A6FC-5D42-9B12-9244E29FFA74}"/>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54887EDA-B998-ED4B-BA78-9A0CCCD032DE}"/>
              </a:ext>
            </a:extLst>
          </p:cNvPr>
          <p:cNvSpPr>
            <a:spLocks noGrp="1"/>
          </p:cNvSpPr>
          <p:nvPr>
            <p:ph type="sldNum" sz="quarter" idx="12"/>
          </p:nvPr>
        </p:nvSpPr>
        <p:spPr/>
        <p:txBody>
          <a:bodyPr/>
          <a:lstStyle/>
          <a:p>
            <a:fld id="{DC173A17-3CFE-D748-B04B-9D75A85ACE01}" type="slidenum">
              <a:rPr lang="es-MX" smtClean="0"/>
              <a:t>‹Nº›</a:t>
            </a:fld>
            <a:endParaRPr lang="es-MX"/>
          </a:p>
        </p:txBody>
      </p:sp>
    </p:spTree>
    <p:extLst>
      <p:ext uri="{BB962C8B-B14F-4D97-AF65-F5344CB8AC3E}">
        <p14:creationId xmlns:p14="http://schemas.microsoft.com/office/powerpoint/2010/main" val="4064062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E63518-308A-2E48-A819-18EC765F9572}"/>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75278D02-79EA-E54D-802C-CDC9C5399290}"/>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F5FC074E-B91A-9C41-BE07-B5952231BC91}"/>
              </a:ext>
            </a:extLst>
          </p:cNvPr>
          <p:cNvSpPr>
            <a:spLocks noGrp="1"/>
          </p:cNvSpPr>
          <p:nvPr>
            <p:ph type="dt" sz="half" idx="10"/>
          </p:nvPr>
        </p:nvSpPr>
        <p:spPr/>
        <p:txBody>
          <a:bodyPr/>
          <a:lstStyle/>
          <a:p>
            <a:fld id="{F9E83CD6-8B70-B748-BBC5-AB0268557B40}" type="datetime1">
              <a:rPr lang="es-MX" smtClean="0"/>
              <a:t>23/09/22</a:t>
            </a:fld>
            <a:endParaRPr lang="es-MX"/>
          </a:p>
        </p:txBody>
      </p:sp>
      <p:sp>
        <p:nvSpPr>
          <p:cNvPr id="5" name="Marcador de pie de página 4">
            <a:extLst>
              <a:ext uri="{FF2B5EF4-FFF2-40B4-BE49-F238E27FC236}">
                <a16:creationId xmlns:a16="http://schemas.microsoft.com/office/drawing/2014/main" id="{9DD5ACEC-BDB9-4443-B7AC-22A57EB802D5}"/>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9DFD7DBC-508C-6244-85D6-2DEFA4A00AFF}"/>
              </a:ext>
            </a:extLst>
          </p:cNvPr>
          <p:cNvSpPr>
            <a:spLocks noGrp="1"/>
          </p:cNvSpPr>
          <p:nvPr>
            <p:ph type="sldNum" sz="quarter" idx="12"/>
          </p:nvPr>
        </p:nvSpPr>
        <p:spPr/>
        <p:txBody>
          <a:bodyPr/>
          <a:lstStyle/>
          <a:p>
            <a:fld id="{DC173A17-3CFE-D748-B04B-9D75A85ACE01}" type="slidenum">
              <a:rPr lang="es-MX" smtClean="0"/>
              <a:t>‹Nº›</a:t>
            </a:fld>
            <a:endParaRPr lang="es-MX"/>
          </a:p>
        </p:txBody>
      </p:sp>
    </p:spTree>
    <p:extLst>
      <p:ext uri="{BB962C8B-B14F-4D97-AF65-F5344CB8AC3E}">
        <p14:creationId xmlns:p14="http://schemas.microsoft.com/office/powerpoint/2010/main" val="2571470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61DCA9-C685-704C-8400-AFABB6FE8B08}"/>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p>
        </p:txBody>
      </p:sp>
      <p:sp>
        <p:nvSpPr>
          <p:cNvPr id="3" name="Marcador de texto 2">
            <a:extLst>
              <a:ext uri="{FF2B5EF4-FFF2-40B4-BE49-F238E27FC236}">
                <a16:creationId xmlns:a16="http://schemas.microsoft.com/office/drawing/2014/main" id="{820B76EC-8817-FE42-A96A-20FCF2DBD3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4CC89D72-0F8E-9A49-A805-C9203EE24C93}"/>
              </a:ext>
            </a:extLst>
          </p:cNvPr>
          <p:cNvSpPr>
            <a:spLocks noGrp="1"/>
          </p:cNvSpPr>
          <p:nvPr>
            <p:ph type="dt" sz="half" idx="10"/>
          </p:nvPr>
        </p:nvSpPr>
        <p:spPr/>
        <p:txBody>
          <a:bodyPr/>
          <a:lstStyle/>
          <a:p>
            <a:fld id="{754696D9-A796-9F45-9EFB-26AF67106B1C}" type="datetime1">
              <a:rPr lang="es-MX" smtClean="0"/>
              <a:t>23/09/22</a:t>
            </a:fld>
            <a:endParaRPr lang="es-MX"/>
          </a:p>
        </p:txBody>
      </p:sp>
      <p:sp>
        <p:nvSpPr>
          <p:cNvPr id="5" name="Marcador de pie de página 4">
            <a:extLst>
              <a:ext uri="{FF2B5EF4-FFF2-40B4-BE49-F238E27FC236}">
                <a16:creationId xmlns:a16="http://schemas.microsoft.com/office/drawing/2014/main" id="{245DDADC-5DD8-7847-925A-4CBC5ABC2569}"/>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64CACEB0-A729-A846-B47F-4A42A6DD5B57}"/>
              </a:ext>
            </a:extLst>
          </p:cNvPr>
          <p:cNvSpPr>
            <a:spLocks noGrp="1"/>
          </p:cNvSpPr>
          <p:nvPr>
            <p:ph type="sldNum" sz="quarter" idx="12"/>
          </p:nvPr>
        </p:nvSpPr>
        <p:spPr/>
        <p:txBody>
          <a:bodyPr/>
          <a:lstStyle/>
          <a:p>
            <a:fld id="{DC173A17-3CFE-D748-B04B-9D75A85ACE01}" type="slidenum">
              <a:rPr lang="es-MX" smtClean="0"/>
              <a:t>‹Nº›</a:t>
            </a:fld>
            <a:endParaRPr lang="es-MX"/>
          </a:p>
        </p:txBody>
      </p:sp>
    </p:spTree>
    <p:extLst>
      <p:ext uri="{BB962C8B-B14F-4D97-AF65-F5344CB8AC3E}">
        <p14:creationId xmlns:p14="http://schemas.microsoft.com/office/powerpoint/2010/main" val="982193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33492B-FF00-BC4D-9F67-205AD3C6191A}"/>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303CB152-E7BA-CB44-95F8-3FBD2A82BDFA}"/>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contenido 3">
            <a:extLst>
              <a:ext uri="{FF2B5EF4-FFF2-40B4-BE49-F238E27FC236}">
                <a16:creationId xmlns:a16="http://schemas.microsoft.com/office/drawing/2014/main" id="{E3A23426-680C-F048-B61A-8C804CBCF2C3}"/>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fecha 4">
            <a:extLst>
              <a:ext uri="{FF2B5EF4-FFF2-40B4-BE49-F238E27FC236}">
                <a16:creationId xmlns:a16="http://schemas.microsoft.com/office/drawing/2014/main" id="{BC72B15C-7DA2-E14E-A0EB-EBBFE82D82DD}"/>
              </a:ext>
            </a:extLst>
          </p:cNvPr>
          <p:cNvSpPr>
            <a:spLocks noGrp="1"/>
          </p:cNvSpPr>
          <p:nvPr>
            <p:ph type="dt" sz="half" idx="10"/>
          </p:nvPr>
        </p:nvSpPr>
        <p:spPr/>
        <p:txBody>
          <a:bodyPr/>
          <a:lstStyle/>
          <a:p>
            <a:fld id="{D005F0F9-7984-1F4A-941C-0E7DB0E40BA0}" type="datetime1">
              <a:rPr lang="es-MX" smtClean="0"/>
              <a:t>23/09/22</a:t>
            </a:fld>
            <a:endParaRPr lang="es-MX"/>
          </a:p>
        </p:txBody>
      </p:sp>
      <p:sp>
        <p:nvSpPr>
          <p:cNvPr id="6" name="Marcador de pie de página 5">
            <a:extLst>
              <a:ext uri="{FF2B5EF4-FFF2-40B4-BE49-F238E27FC236}">
                <a16:creationId xmlns:a16="http://schemas.microsoft.com/office/drawing/2014/main" id="{CC564E90-E1D1-B14A-AB1A-03A99C483F79}"/>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F8A81AF2-3C7E-CD40-93D6-3B98F8129E45}"/>
              </a:ext>
            </a:extLst>
          </p:cNvPr>
          <p:cNvSpPr>
            <a:spLocks noGrp="1"/>
          </p:cNvSpPr>
          <p:nvPr>
            <p:ph type="sldNum" sz="quarter" idx="12"/>
          </p:nvPr>
        </p:nvSpPr>
        <p:spPr/>
        <p:txBody>
          <a:bodyPr/>
          <a:lstStyle/>
          <a:p>
            <a:fld id="{DC173A17-3CFE-D748-B04B-9D75A85ACE01}" type="slidenum">
              <a:rPr lang="es-MX" smtClean="0"/>
              <a:t>‹Nº›</a:t>
            </a:fld>
            <a:endParaRPr lang="es-MX"/>
          </a:p>
        </p:txBody>
      </p:sp>
    </p:spTree>
    <p:extLst>
      <p:ext uri="{BB962C8B-B14F-4D97-AF65-F5344CB8AC3E}">
        <p14:creationId xmlns:p14="http://schemas.microsoft.com/office/powerpoint/2010/main" val="1207821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5A1DD6-1A9A-4448-A3E7-E0FA4B414DC5}"/>
              </a:ext>
            </a:extLst>
          </p:cNvPr>
          <p:cNvSpPr>
            <a:spLocks noGrp="1"/>
          </p:cNvSpPr>
          <p:nvPr>
            <p:ph type="title"/>
          </p:nvPr>
        </p:nvSpPr>
        <p:spPr>
          <a:xfrm>
            <a:off x="839788" y="365125"/>
            <a:ext cx="10515600" cy="1325563"/>
          </a:xfrm>
        </p:spPr>
        <p:txBody>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FB220BCD-5BBE-EE45-8831-41AADBB6B6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D322C307-B494-994A-8F77-94A9C059DA60}"/>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texto 4">
            <a:extLst>
              <a:ext uri="{FF2B5EF4-FFF2-40B4-BE49-F238E27FC236}">
                <a16:creationId xmlns:a16="http://schemas.microsoft.com/office/drawing/2014/main" id="{E718B008-FE9E-4C4F-83FA-3CF7E61DD4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F34DC7ED-75C6-3349-9AF0-714B73651CDA}"/>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7" name="Marcador de fecha 6">
            <a:extLst>
              <a:ext uri="{FF2B5EF4-FFF2-40B4-BE49-F238E27FC236}">
                <a16:creationId xmlns:a16="http://schemas.microsoft.com/office/drawing/2014/main" id="{398376EE-1015-DF4D-AE34-0E3C1D9874E2}"/>
              </a:ext>
            </a:extLst>
          </p:cNvPr>
          <p:cNvSpPr>
            <a:spLocks noGrp="1"/>
          </p:cNvSpPr>
          <p:nvPr>
            <p:ph type="dt" sz="half" idx="10"/>
          </p:nvPr>
        </p:nvSpPr>
        <p:spPr/>
        <p:txBody>
          <a:bodyPr/>
          <a:lstStyle/>
          <a:p>
            <a:fld id="{556AB8AC-31DB-3E48-899A-25A486152A92}" type="datetime1">
              <a:rPr lang="es-MX" smtClean="0"/>
              <a:t>23/09/22</a:t>
            </a:fld>
            <a:endParaRPr lang="es-MX"/>
          </a:p>
        </p:txBody>
      </p:sp>
      <p:sp>
        <p:nvSpPr>
          <p:cNvPr id="8" name="Marcador de pie de página 7">
            <a:extLst>
              <a:ext uri="{FF2B5EF4-FFF2-40B4-BE49-F238E27FC236}">
                <a16:creationId xmlns:a16="http://schemas.microsoft.com/office/drawing/2014/main" id="{B0F4E7F7-6329-274B-8ED3-982F99EC67DD}"/>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6E0042E6-58BC-3849-9FE3-CA9D5A593432}"/>
              </a:ext>
            </a:extLst>
          </p:cNvPr>
          <p:cNvSpPr>
            <a:spLocks noGrp="1"/>
          </p:cNvSpPr>
          <p:nvPr>
            <p:ph type="sldNum" sz="quarter" idx="12"/>
          </p:nvPr>
        </p:nvSpPr>
        <p:spPr/>
        <p:txBody>
          <a:bodyPr/>
          <a:lstStyle/>
          <a:p>
            <a:fld id="{DC173A17-3CFE-D748-B04B-9D75A85ACE01}" type="slidenum">
              <a:rPr lang="es-MX" smtClean="0"/>
              <a:t>‹Nº›</a:t>
            </a:fld>
            <a:endParaRPr lang="es-MX"/>
          </a:p>
        </p:txBody>
      </p:sp>
    </p:spTree>
    <p:extLst>
      <p:ext uri="{BB962C8B-B14F-4D97-AF65-F5344CB8AC3E}">
        <p14:creationId xmlns:p14="http://schemas.microsoft.com/office/powerpoint/2010/main" val="1346045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8E9C1-2050-A94E-9510-0F1705272D05}"/>
              </a:ext>
            </a:extLst>
          </p:cNvPr>
          <p:cNvSpPr>
            <a:spLocks noGrp="1"/>
          </p:cNvSpPr>
          <p:nvPr>
            <p:ph type="title"/>
          </p:nvPr>
        </p:nvSpPr>
        <p:spPr/>
        <p:txBody>
          <a:bodyPr/>
          <a:lstStyle/>
          <a:p>
            <a:r>
              <a:rPr lang="es-MX"/>
              <a:t>Haz clic para modificar el estilo de título del patrón</a:t>
            </a:r>
          </a:p>
        </p:txBody>
      </p:sp>
      <p:sp>
        <p:nvSpPr>
          <p:cNvPr id="3" name="Marcador de fecha 2">
            <a:extLst>
              <a:ext uri="{FF2B5EF4-FFF2-40B4-BE49-F238E27FC236}">
                <a16:creationId xmlns:a16="http://schemas.microsoft.com/office/drawing/2014/main" id="{2F9F0878-93B0-DB4B-ACB3-1E777BECB0A6}"/>
              </a:ext>
            </a:extLst>
          </p:cNvPr>
          <p:cNvSpPr>
            <a:spLocks noGrp="1"/>
          </p:cNvSpPr>
          <p:nvPr>
            <p:ph type="dt" sz="half" idx="10"/>
          </p:nvPr>
        </p:nvSpPr>
        <p:spPr/>
        <p:txBody>
          <a:bodyPr/>
          <a:lstStyle/>
          <a:p>
            <a:fld id="{F62A200F-ECB8-514F-9217-6917542714C7}" type="datetime1">
              <a:rPr lang="es-MX" smtClean="0"/>
              <a:t>23/09/22</a:t>
            </a:fld>
            <a:endParaRPr lang="es-MX"/>
          </a:p>
        </p:txBody>
      </p:sp>
      <p:sp>
        <p:nvSpPr>
          <p:cNvPr id="4" name="Marcador de pie de página 3">
            <a:extLst>
              <a:ext uri="{FF2B5EF4-FFF2-40B4-BE49-F238E27FC236}">
                <a16:creationId xmlns:a16="http://schemas.microsoft.com/office/drawing/2014/main" id="{D570EF52-9CD7-5141-AB76-78A64908E978}"/>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5BDA43FC-7FE3-F549-9D68-5AD0C665E263}"/>
              </a:ext>
            </a:extLst>
          </p:cNvPr>
          <p:cNvSpPr>
            <a:spLocks noGrp="1"/>
          </p:cNvSpPr>
          <p:nvPr>
            <p:ph type="sldNum" sz="quarter" idx="12"/>
          </p:nvPr>
        </p:nvSpPr>
        <p:spPr/>
        <p:txBody>
          <a:bodyPr/>
          <a:lstStyle/>
          <a:p>
            <a:fld id="{DC173A17-3CFE-D748-B04B-9D75A85ACE01}" type="slidenum">
              <a:rPr lang="es-MX" smtClean="0"/>
              <a:t>‹Nº›</a:t>
            </a:fld>
            <a:endParaRPr lang="es-MX"/>
          </a:p>
        </p:txBody>
      </p:sp>
    </p:spTree>
    <p:extLst>
      <p:ext uri="{BB962C8B-B14F-4D97-AF65-F5344CB8AC3E}">
        <p14:creationId xmlns:p14="http://schemas.microsoft.com/office/powerpoint/2010/main" val="3736137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23C321A-14D3-FD44-949F-713BA74FE7C8}"/>
              </a:ext>
            </a:extLst>
          </p:cNvPr>
          <p:cNvSpPr>
            <a:spLocks noGrp="1"/>
          </p:cNvSpPr>
          <p:nvPr>
            <p:ph type="dt" sz="half" idx="10"/>
          </p:nvPr>
        </p:nvSpPr>
        <p:spPr/>
        <p:txBody>
          <a:bodyPr/>
          <a:lstStyle/>
          <a:p>
            <a:fld id="{6735827E-C6A7-FD45-8B7B-2F189DA3EA37}" type="datetime1">
              <a:rPr lang="es-MX" smtClean="0"/>
              <a:t>23/09/22</a:t>
            </a:fld>
            <a:endParaRPr lang="es-MX"/>
          </a:p>
        </p:txBody>
      </p:sp>
      <p:sp>
        <p:nvSpPr>
          <p:cNvPr id="3" name="Marcador de pie de página 2">
            <a:extLst>
              <a:ext uri="{FF2B5EF4-FFF2-40B4-BE49-F238E27FC236}">
                <a16:creationId xmlns:a16="http://schemas.microsoft.com/office/drawing/2014/main" id="{EFCB446C-A73C-9048-BFD5-751D446B4F68}"/>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C0004686-C0D1-6949-A7B0-A102D64D3952}"/>
              </a:ext>
            </a:extLst>
          </p:cNvPr>
          <p:cNvSpPr>
            <a:spLocks noGrp="1"/>
          </p:cNvSpPr>
          <p:nvPr>
            <p:ph type="sldNum" sz="quarter" idx="12"/>
          </p:nvPr>
        </p:nvSpPr>
        <p:spPr/>
        <p:txBody>
          <a:bodyPr/>
          <a:lstStyle/>
          <a:p>
            <a:fld id="{DC173A17-3CFE-D748-B04B-9D75A85ACE01}" type="slidenum">
              <a:rPr lang="es-MX" smtClean="0"/>
              <a:t>‹Nº›</a:t>
            </a:fld>
            <a:endParaRPr lang="es-MX"/>
          </a:p>
        </p:txBody>
      </p:sp>
    </p:spTree>
    <p:extLst>
      <p:ext uri="{BB962C8B-B14F-4D97-AF65-F5344CB8AC3E}">
        <p14:creationId xmlns:p14="http://schemas.microsoft.com/office/powerpoint/2010/main" val="2903626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2993FD-040F-E44C-B597-6064B74F16AF}"/>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C8313ABD-3EC6-C940-905A-DFA0F3A1C7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texto 3">
            <a:extLst>
              <a:ext uri="{FF2B5EF4-FFF2-40B4-BE49-F238E27FC236}">
                <a16:creationId xmlns:a16="http://schemas.microsoft.com/office/drawing/2014/main" id="{D15C36AC-3A42-7142-8C0B-35D59BE01C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2DEDC14D-D0AF-C346-8432-8F9D59734279}"/>
              </a:ext>
            </a:extLst>
          </p:cNvPr>
          <p:cNvSpPr>
            <a:spLocks noGrp="1"/>
          </p:cNvSpPr>
          <p:nvPr>
            <p:ph type="dt" sz="half" idx="10"/>
          </p:nvPr>
        </p:nvSpPr>
        <p:spPr/>
        <p:txBody>
          <a:bodyPr/>
          <a:lstStyle/>
          <a:p>
            <a:fld id="{E6C0BED8-64E4-FE44-8F17-AA3544E92692}" type="datetime1">
              <a:rPr lang="es-MX" smtClean="0"/>
              <a:t>23/09/22</a:t>
            </a:fld>
            <a:endParaRPr lang="es-MX"/>
          </a:p>
        </p:txBody>
      </p:sp>
      <p:sp>
        <p:nvSpPr>
          <p:cNvPr id="6" name="Marcador de pie de página 5">
            <a:extLst>
              <a:ext uri="{FF2B5EF4-FFF2-40B4-BE49-F238E27FC236}">
                <a16:creationId xmlns:a16="http://schemas.microsoft.com/office/drawing/2014/main" id="{FF75578E-B72A-EF49-84D6-B595444998CA}"/>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7638F803-E703-894D-8AD0-40E2F53A5FD2}"/>
              </a:ext>
            </a:extLst>
          </p:cNvPr>
          <p:cNvSpPr>
            <a:spLocks noGrp="1"/>
          </p:cNvSpPr>
          <p:nvPr>
            <p:ph type="sldNum" sz="quarter" idx="12"/>
          </p:nvPr>
        </p:nvSpPr>
        <p:spPr/>
        <p:txBody>
          <a:bodyPr/>
          <a:lstStyle/>
          <a:p>
            <a:fld id="{DC173A17-3CFE-D748-B04B-9D75A85ACE01}" type="slidenum">
              <a:rPr lang="es-MX" smtClean="0"/>
              <a:t>‹Nº›</a:t>
            </a:fld>
            <a:endParaRPr lang="es-MX"/>
          </a:p>
        </p:txBody>
      </p:sp>
    </p:spTree>
    <p:extLst>
      <p:ext uri="{BB962C8B-B14F-4D97-AF65-F5344CB8AC3E}">
        <p14:creationId xmlns:p14="http://schemas.microsoft.com/office/powerpoint/2010/main" val="2065817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0ACFCD-DA23-9F4F-AD83-E708E8EBF905}"/>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posición de imagen 2">
            <a:extLst>
              <a:ext uri="{FF2B5EF4-FFF2-40B4-BE49-F238E27FC236}">
                <a16:creationId xmlns:a16="http://schemas.microsoft.com/office/drawing/2014/main" id="{7E57FABB-117C-5A41-8D50-6F13CD998C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D5F2E9F5-DC63-C442-90F7-FE50B1A2A6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87BB87C4-80EA-524B-B494-C460D6DB5D29}"/>
              </a:ext>
            </a:extLst>
          </p:cNvPr>
          <p:cNvSpPr>
            <a:spLocks noGrp="1"/>
          </p:cNvSpPr>
          <p:nvPr>
            <p:ph type="dt" sz="half" idx="10"/>
          </p:nvPr>
        </p:nvSpPr>
        <p:spPr/>
        <p:txBody>
          <a:bodyPr/>
          <a:lstStyle/>
          <a:p>
            <a:fld id="{584705C2-E1BF-754D-849F-EB1BF5870FAA}" type="datetime1">
              <a:rPr lang="es-MX" smtClean="0"/>
              <a:t>23/09/22</a:t>
            </a:fld>
            <a:endParaRPr lang="es-MX"/>
          </a:p>
        </p:txBody>
      </p:sp>
      <p:sp>
        <p:nvSpPr>
          <p:cNvPr id="6" name="Marcador de pie de página 5">
            <a:extLst>
              <a:ext uri="{FF2B5EF4-FFF2-40B4-BE49-F238E27FC236}">
                <a16:creationId xmlns:a16="http://schemas.microsoft.com/office/drawing/2014/main" id="{16C18391-6756-D24B-8B0B-C5BC5581D58A}"/>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E561CCDC-F628-9644-B769-F80BA2008DDC}"/>
              </a:ext>
            </a:extLst>
          </p:cNvPr>
          <p:cNvSpPr>
            <a:spLocks noGrp="1"/>
          </p:cNvSpPr>
          <p:nvPr>
            <p:ph type="sldNum" sz="quarter" idx="12"/>
          </p:nvPr>
        </p:nvSpPr>
        <p:spPr/>
        <p:txBody>
          <a:bodyPr/>
          <a:lstStyle/>
          <a:p>
            <a:fld id="{DC173A17-3CFE-D748-B04B-9D75A85ACE01}" type="slidenum">
              <a:rPr lang="es-MX" smtClean="0"/>
              <a:t>‹Nº›</a:t>
            </a:fld>
            <a:endParaRPr lang="es-MX"/>
          </a:p>
        </p:txBody>
      </p:sp>
    </p:spTree>
    <p:extLst>
      <p:ext uri="{BB962C8B-B14F-4D97-AF65-F5344CB8AC3E}">
        <p14:creationId xmlns:p14="http://schemas.microsoft.com/office/powerpoint/2010/main" val="3252922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516D2EE-40C0-F74E-ACEE-8E8ACB3684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0CA9088B-C35D-014B-920D-C7FF31E450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6252B0BA-87D5-F24E-82DC-8EB76FB525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D4EBD9-DD4C-EB46-9786-2FACF1477224}" type="datetime1">
              <a:rPr lang="es-MX" smtClean="0"/>
              <a:t>23/09/22</a:t>
            </a:fld>
            <a:endParaRPr lang="es-MX"/>
          </a:p>
        </p:txBody>
      </p:sp>
      <p:sp>
        <p:nvSpPr>
          <p:cNvPr id="5" name="Marcador de pie de página 4">
            <a:extLst>
              <a:ext uri="{FF2B5EF4-FFF2-40B4-BE49-F238E27FC236}">
                <a16:creationId xmlns:a16="http://schemas.microsoft.com/office/drawing/2014/main" id="{AF5D750E-FB8B-0646-A859-4032885A64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0D4B18D4-804A-4248-9D28-6017502C1E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173A17-3CFE-D748-B04B-9D75A85ACE01}" type="slidenum">
              <a:rPr lang="es-MX" smtClean="0"/>
              <a:t>‹Nº›</a:t>
            </a:fld>
            <a:endParaRPr lang="es-MX"/>
          </a:p>
        </p:txBody>
      </p:sp>
    </p:spTree>
    <p:extLst>
      <p:ext uri="{BB962C8B-B14F-4D97-AF65-F5344CB8AC3E}">
        <p14:creationId xmlns:p14="http://schemas.microsoft.com/office/powerpoint/2010/main" val="627979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5.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ov"/><Relationship Id="rId1" Type="http://schemas.microsoft.com/office/2007/relationships/media" Target="../media/media4.mov"/><Relationship Id="rId5" Type="http://schemas.openxmlformats.org/officeDocument/2006/relationships/image" Target="../media/image5.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ov"/><Relationship Id="rId1" Type="http://schemas.microsoft.com/office/2007/relationships/media" Target="../media/media5.mov"/><Relationship Id="rId5" Type="http://schemas.openxmlformats.org/officeDocument/2006/relationships/image" Target="../media/image5.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ov"/><Relationship Id="rId1" Type="http://schemas.microsoft.com/office/2007/relationships/media" Target="../media/media6.mov"/><Relationship Id="rId5" Type="http://schemas.openxmlformats.org/officeDocument/2006/relationships/image" Target="../media/image5.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ov"/><Relationship Id="rId1" Type="http://schemas.microsoft.com/office/2007/relationships/media" Target="../media/media7.mov"/><Relationship Id="rId5" Type="http://schemas.openxmlformats.org/officeDocument/2006/relationships/image" Target="../media/image5.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ov"/><Relationship Id="rId1" Type="http://schemas.microsoft.com/office/2007/relationships/media" Target="../media/media8.mov"/><Relationship Id="rId5" Type="http://schemas.openxmlformats.org/officeDocument/2006/relationships/image" Target="../media/image5.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ov"/><Relationship Id="rId1" Type="http://schemas.microsoft.com/office/2007/relationships/media" Target="../media/media9.mov"/><Relationship Id="rId5" Type="http://schemas.openxmlformats.org/officeDocument/2006/relationships/image" Target="../media/image5.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ov"/><Relationship Id="rId1" Type="http://schemas.microsoft.com/office/2007/relationships/media" Target="../media/media10.mov"/><Relationship Id="rId5" Type="http://schemas.openxmlformats.org/officeDocument/2006/relationships/image" Target="../media/image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ov"/><Relationship Id="rId1" Type="http://schemas.microsoft.com/office/2007/relationships/media" Target="../media/media11.mov"/><Relationship Id="rId5" Type="http://schemas.openxmlformats.org/officeDocument/2006/relationships/image" Target="../media/image5.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ov"/><Relationship Id="rId1" Type="http://schemas.microsoft.com/office/2007/relationships/media" Target="../media/media12.mov"/><Relationship Id="rId5" Type="http://schemas.openxmlformats.org/officeDocument/2006/relationships/image" Target="../media/image5.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ov"/><Relationship Id="rId1" Type="http://schemas.microsoft.com/office/2007/relationships/media" Target="../media/media13.mov"/><Relationship Id="rId5" Type="http://schemas.openxmlformats.org/officeDocument/2006/relationships/image" Target="../media/image5.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ov"/><Relationship Id="rId1" Type="http://schemas.microsoft.com/office/2007/relationships/media" Target="../media/media14.mov"/><Relationship Id="rId5" Type="http://schemas.openxmlformats.org/officeDocument/2006/relationships/image" Target="../media/image5.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5.mov"/><Relationship Id="rId1" Type="http://schemas.microsoft.com/office/2007/relationships/media" Target="../media/media15.mov"/><Relationship Id="rId5" Type="http://schemas.openxmlformats.org/officeDocument/2006/relationships/image" Target="../media/image5.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6.mov"/><Relationship Id="rId1" Type="http://schemas.microsoft.com/office/2007/relationships/media" Target="../media/media16.mov"/><Relationship Id="rId5" Type="http://schemas.openxmlformats.org/officeDocument/2006/relationships/image" Target="../media/image5.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7.mov"/><Relationship Id="rId1" Type="http://schemas.microsoft.com/office/2007/relationships/media" Target="../media/media17.mov"/><Relationship Id="rId5" Type="http://schemas.openxmlformats.org/officeDocument/2006/relationships/image" Target="../media/image5.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8.mov"/><Relationship Id="rId1" Type="http://schemas.microsoft.com/office/2007/relationships/media" Target="../media/media18.mov"/><Relationship Id="rId5" Type="http://schemas.openxmlformats.org/officeDocument/2006/relationships/image" Target="../media/image5.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9.mov"/><Relationship Id="rId1" Type="http://schemas.microsoft.com/office/2007/relationships/media" Target="../media/media19.mov"/><Relationship Id="rId5" Type="http://schemas.openxmlformats.org/officeDocument/2006/relationships/image" Target="../media/image5.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0.mov"/><Relationship Id="rId1" Type="http://schemas.microsoft.com/office/2007/relationships/media" Target="../media/media20.mov"/><Relationship Id="rId5" Type="http://schemas.openxmlformats.org/officeDocument/2006/relationships/image" Target="../media/image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5.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FD90F9F-D0EC-FD46-B53C-790D76982024}"/>
              </a:ext>
            </a:extLst>
          </p:cNvPr>
          <p:cNvSpPr/>
          <p:nvPr/>
        </p:nvSpPr>
        <p:spPr>
          <a:xfrm>
            <a:off x="6947344" y="4176743"/>
            <a:ext cx="5250555" cy="79640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solidFill>
                  <a:schemeClr val="tx1"/>
                </a:solidFill>
              </a:rPr>
              <a:t>LAVADO CLÍNICO DE MANOS CON AGUA Y JABÓN.</a:t>
            </a:r>
          </a:p>
          <a:p>
            <a:pPr algn="ctr"/>
            <a:endParaRPr lang="es-MX" sz="800" b="1" dirty="0">
              <a:solidFill>
                <a:schemeClr val="tx1"/>
              </a:solidFill>
            </a:endParaRPr>
          </a:p>
          <a:p>
            <a:pPr algn="ctr"/>
            <a:r>
              <a:rPr lang="es-MX" sz="1600" b="1" dirty="0">
                <a:solidFill>
                  <a:schemeClr val="tx1"/>
                </a:solidFill>
              </a:rPr>
              <a:t>HIGIENE DE MANOS CON SOLUCIONES ALCOHOLADAS.</a:t>
            </a:r>
          </a:p>
        </p:txBody>
      </p:sp>
      <p:sp>
        <p:nvSpPr>
          <p:cNvPr id="5" name="Cuadro de texto 16">
            <a:extLst>
              <a:ext uri="{FF2B5EF4-FFF2-40B4-BE49-F238E27FC236}">
                <a16:creationId xmlns:a16="http://schemas.microsoft.com/office/drawing/2014/main" id="{8EC23151-CD2B-114D-9699-BEF73174290E}"/>
              </a:ext>
            </a:extLst>
          </p:cNvPr>
          <p:cNvSpPr txBox="1"/>
          <p:nvPr/>
        </p:nvSpPr>
        <p:spPr>
          <a:xfrm>
            <a:off x="7590368" y="5706330"/>
            <a:ext cx="4267456" cy="11087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s-ES" sz="1000" dirty="0">
                <a:effectLst/>
                <a:latin typeface="Calibri Light" panose="020F0302020204030204" pitchFamily="34" charset="0"/>
                <a:ea typeface="Calibri" panose="020F0502020204030204" pitchFamily="34" charset="0"/>
                <a:cs typeface="Times New Roman" panose="02020603050405020304" pitchFamily="18" charset="0"/>
              </a:rPr>
              <a:t>JEFATURA:		Dr. </a:t>
            </a:r>
            <a:r>
              <a:rPr lang="es-ES" sz="1000" dirty="0">
                <a:latin typeface="Calibri Light" panose="020F0302020204030204" pitchFamily="34" charset="0"/>
                <a:ea typeface="Calibri" panose="020F0502020204030204" pitchFamily="34" charset="0"/>
                <a:cs typeface="Times New Roman" panose="02020603050405020304" pitchFamily="18" charset="0"/>
              </a:rPr>
              <a:t>Eduardo Esteban Montalvo </a:t>
            </a:r>
            <a:r>
              <a:rPr lang="es-ES" sz="1000" dirty="0" err="1">
                <a:latin typeface="Calibri Light" panose="020F0302020204030204" pitchFamily="34" charset="0"/>
                <a:ea typeface="Calibri" panose="020F0502020204030204" pitchFamily="34" charset="0"/>
                <a:cs typeface="Times New Roman" panose="02020603050405020304" pitchFamily="18" charset="0"/>
              </a:rPr>
              <a:t>Jave</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000" dirty="0">
                <a:effectLst/>
                <a:latin typeface="Calibri Light" panose="020F0302020204030204" pitchFamily="34" charset="0"/>
                <a:ea typeface="Calibri" panose="020F0502020204030204" pitchFamily="34" charset="0"/>
                <a:cs typeface="Times New Roman" panose="02020603050405020304" pitchFamily="18" charset="0"/>
              </a:rPr>
              <a:t>AUTORES:		Dra. Angélica Hortensia González Muñoz</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000" dirty="0">
                <a:latin typeface="Calibri Light" panose="020F0302020204030204" pitchFamily="34" charset="0"/>
                <a:ea typeface="Calibri" panose="020F0502020204030204" pitchFamily="34" charset="0"/>
                <a:cs typeface="Times New Roman" panose="02020603050405020304" pitchFamily="18" charset="0"/>
              </a:rPr>
              <a:t>		</a:t>
            </a:r>
            <a:r>
              <a:rPr lang="es-ES" sz="1000" dirty="0">
                <a:effectLst/>
                <a:latin typeface="Calibri Light" panose="020F0302020204030204" pitchFamily="34" charset="0"/>
                <a:ea typeface="Calibri" panose="020F0502020204030204" pitchFamily="34" charset="0"/>
                <a:cs typeface="Times New Roman" panose="02020603050405020304" pitchFamily="18" charset="0"/>
              </a:rPr>
              <a:t>Dra. Ilallali Estrada Velasco</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000" dirty="0">
                <a:effectLst/>
                <a:latin typeface="Calibri Light" panose="020F0302020204030204" pitchFamily="34" charset="0"/>
                <a:ea typeface="Calibri" panose="020F0502020204030204" pitchFamily="34" charset="0"/>
                <a:cs typeface="Times New Roman" panose="02020603050405020304" pitchFamily="18" charset="0"/>
              </a:rPr>
              <a:t>		Dra. Alondra Ana Karen Hernández García</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000" dirty="0">
                <a:effectLst/>
                <a:latin typeface="Calibri Light" panose="020F0302020204030204" pitchFamily="34" charset="0"/>
                <a:ea typeface="Calibri" panose="020F0502020204030204" pitchFamily="34" charset="0"/>
                <a:cs typeface="Times New Roman" panose="02020603050405020304" pitchFamily="18" charset="0"/>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000" dirty="0">
                <a:effectLst/>
                <a:latin typeface="Calibri Light" panose="020F0302020204030204" pitchFamily="34" charset="0"/>
                <a:ea typeface="Calibri" panose="020F0502020204030204" pitchFamily="34" charset="0"/>
                <a:cs typeface="Times New Roman" panose="02020603050405020304" pitchFamily="18" charset="0"/>
              </a:rPr>
              <a:t>AUDIOVISUAL:		Lic. Edson Alejandro Montiel Magaña</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a:extLst>
              <a:ext uri="{FF2B5EF4-FFF2-40B4-BE49-F238E27FC236}">
                <a16:creationId xmlns:a16="http://schemas.microsoft.com/office/drawing/2014/main" id="{894B679F-9546-564E-B6A8-FE5EAD4C2BC7}"/>
              </a:ext>
            </a:extLst>
          </p:cNvPr>
          <p:cNvPicPr>
            <a:picLocks noChangeAspect="1"/>
          </p:cNvPicPr>
          <p:nvPr/>
        </p:nvPicPr>
        <p:blipFill>
          <a:blip r:embed="rId4"/>
          <a:stretch>
            <a:fillRect/>
          </a:stretch>
        </p:blipFill>
        <p:spPr>
          <a:xfrm>
            <a:off x="1013038" y="1058238"/>
            <a:ext cx="4282989" cy="4361380"/>
          </a:xfrm>
          <a:prstGeom prst="rect">
            <a:avLst/>
          </a:prstGeom>
        </p:spPr>
      </p:pic>
    </p:spTree>
    <p:extLst>
      <p:ext uri="{BB962C8B-B14F-4D97-AF65-F5344CB8AC3E}">
        <p14:creationId xmlns:p14="http://schemas.microsoft.com/office/powerpoint/2010/main" val="1346172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10</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latin typeface="+mj-lt"/>
              </a:rPr>
              <a:t>Lavado clínico de manos con agua y jabón.                    </a:t>
            </a:r>
          </a:p>
        </p:txBody>
      </p:sp>
      <p:sp>
        <p:nvSpPr>
          <p:cNvPr id="6" name="Rectángulo 5">
            <a:extLst>
              <a:ext uri="{FF2B5EF4-FFF2-40B4-BE49-F238E27FC236}">
                <a16:creationId xmlns:a16="http://schemas.microsoft.com/office/drawing/2014/main" id="{FFDA4E3F-AF99-2042-93CC-18346B0FD42E}"/>
              </a:ext>
            </a:extLst>
          </p:cNvPr>
          <p:cNvSpPr/>
          <p:nvPr/>
        </p:nvSpPr>
        <p:spPr>
          <a:xfrm>
            <a:off x="6277509" y="3244334"/>
            <a:ext cx="5238045" cy="646331"/>
          </a:xfrm>
          <a:prstGeom prst="rect">
            <a:avLst/>
          </a:prstGeom>
        </p:spPr>
        <p:txBody>
          <a:bodyPr wrap="square">
            <a:spAutoFit/>
          </a:bodyPr>
          <a:lstStyle/>
          <a:p>
            <a:pPr lvl="0" algn="just">
              <a:lnSpc>
                <a:spcPct val="90000"/>
              </a:lnSpc>
              <a:spcBef>
                <a:spcPts val="1000"/>
              </a:spcBef>
            </a:pPr>
            <a:r>
              <a:rPr lang="es-MX" sz="2000" dirty="0">
                <a:solidFill>
                  <a:prstClr val="black"/>
                </a:solidFill>
                <a:latin typeface="+mj-lt"/>
                <a:cs typeface="Arial" panose="020B0604020202020204" pitchFamily="34" charset="0"/>
              </a:rPr>
              <a:t>3. Depositar en la palma de la mano, un disparo de jabón quirúrgico que emita el dispositivo.</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3188539"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a:t>
            </a:r>
          </a:p>
        </p:txBody>
      </p:sp>
      <p:pic>
        <p:nvPicPr>
          <p:cNvPr id="3" name="Paso 3" descr="Paso 3">
            <a:hlinkClick r:id="" action="ppaction://media"/>
            <a:extLst>
              <a:ext uri="{FF2B5EF4-FFF2-40B4-BE49-F238E27FC236}">
                <a16:creationId xmlns:a16="http://schemas.microsoft.com/office/drawing/2014/main" id="{33375F04-F3A3-874E-B3B1-AD39455F506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6" y="2026087"/>
            <a:ext cx="4990112" cy="2804747"/>
          </a:xfrm>
          <a:prstGeom prst="rect">
            <a:avLst/>
          </a:prstGeom>
        </p:spPr>
      </p:pic>
      <p:pic>
        <p:nvPicPr>
          <p:cNvPr id="2" name="Picture 2" descr="Departamento de Cirugía | FACMED">
            <a:extLst>
              <a:ext uri="{FF2B5EF4-FFF2-40B4-BE49-F238E27FC236}">
                <a16:creationId xmlns:a16="http://schemas.microsoft.com/office/drawing/2014/main" id="{E6C15175-FDF3-81A8-8773-48C2F16664C1}"/>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C9C6F2D2-95DC-2E42-987C-E73FE1987586}"/>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157719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11</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latin typeface="+mj-lt"/>
              </a:rPr>
              <a:t>Lavado clínico de manos con agua y jabón.</a:t>
            </a:r>
          </a:p>
        </p:txBody>
      </p:sp>
      <p:sp>
        <p:nvSpPr>
          <p:cNvPr id="6" name="Rectángulo 5">
            <a:extLst>
              <a:ext uri="{FF2B5EF4-FFF2-40B4-BE49-F238E27FC236}">
                <a16:creationId xmlns:a16="http://schemas.microsoft.com/office/drawing/2014/main" id="{FFDA4E3F-AF99-2042-93CC-18346B0FD42E}"/>
              </a:ext>
            </a:extLst>
          </p:cNvPr>
          <p:cNvSpPr/>
          <p:nvPr/>
        </p:nvSpPr>
        <p:spPr>
          <a:xfrm>
            <a:off x="6277509" y="3244334"/>
            <a:ext cx="5238045" cy="369332"/>
          </a:xfrm>
          <a:prstGeom prst="rect">
            <a:avLst/>
          </a:prstGeom>
        </p:spPr>
        <p:txBody>
          <a:bodyPr wrap="square">
            <a:spAutoFit/>
          </a:bodyPr>
          <a:lstStyle/>
          <a:p>
            <a:pPr lvl="0" algn="just">
              <a:lnSpc>
                <a:spcPct val="90000"/>
              </a:lnSpc>
              <a:spcBef>
                <a:spcPts val="1000"/>
              </a:spcBef>
            </a:pPr>
            <a:r>
              <a:rPr lang="es-MX" sz="2000" dirty="0">
                <a:solidFill>
                  <a:prstClr val="black"/>
                </a:solidFill>
                <a:latin typeface="+mj-lt"/>
                <a:cs typeface="Arial" panose="020B0604020202020204" pitchFamily="34" charset="0"/>
              </a:rPr>
              <a:t>4. Frotar las palmas de las manos entre sí.</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3188539"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a:t>
            </a:r>
          </a:p>
        </p:txBody>
      </p:sp>
      <p:pic>
        <p:nvPicPr>
          <p:cNvPr id="2" name="Paso 4" descr="Paso 4">
            <a:hlinkClick r:id="" action="ppaction://media"/>
            <a:extLst>
              <a:ext uri="{FF2B5EF4-FFF2-40B4-BE49-F238E27FC236}">
                <a16:creationId xmlns:a16="http://schemas.microsoft.com/office/drawing/2014/main" id="{AE31644C-4ECC-BE4C-82F0-6EC28DEC24B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7" y="2026087"/>
            <a:ext cx="4990112" cy="2804747"/>
          </a:xfrm>
          <a:prstGeom prst="rect">
            <a:avLst/>
          </a:prstGeom>
        </p:spPr>
      </p:pic>
      <p:pic>
        <p:nvPicPr>
          <p:cNvPr id="3" name="Picture 2" descr="Departamento de Cirugía | FACMED">
            <a:extLst>
              <a:ext uri="{FF2B5EF4-FFF2-40B4-BE49-F238E27FC236}">
                <a16:creationId xmlns:a16="http://schemas.microsoft.com/office/drawing/2014/main" id="{7E35EE31-0D0F-E7FF-7272-577787AD55DD}"/>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8F37D701-7DBE-B240-B95C-22A79CBDD175}"/>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33263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12</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latin typeface="+mj-lt"/>
              </a:rPr>
              <a:t>Lavado clínico de manos con agua y jabón.                    </a:t>
            </a:r>
          </a:p>
        </p:txBody>
      </p:sp>
      <p:sp>
        <p:nvSpPr>
          <p:cNvPr id="6" name="Rectángulo 5">
            <a:extLst>
              <a:ext uri="{FF2B5EF4-FFF2-40B4-BE49-F238E27FC236}">
                <a16:creationId xmlns:a16="http://schemas.microsoft.com/office/drawing/2014/main" id="{FFDA4E3F-AF99-2042-93CC-18346B0FD42E}"/>
              </a:ext>
            </a:extLst>
          </p:cNvPr>
          <p:cNvSpPr/>
          <p:nvPr/>
        </p:nvSpPr>
        <p:spPr>
          <a:xfrm>
            <a:off x="6267235" y="2828295"/>
            <a:ext cx="5238045" cy="1200329"/>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5. Frotar y deslizar la palma de la mano derecha sobre el dorso de la mano izquierda, con los dedos entrelazados al menos cinco veces y viceversa con la mano contralateral.</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3188539"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a:t>
            </a:r>
          </a:p>
        </p:txBody>
      </p:sp>
      <p:pic>
        <p:nvPicPr>
          <p:cNvPr id="3" name="Paso 5" descr="Paso 5">
            <a:hlinkClick r:id="" action="ppaction://media"/>
            <a:extLst>
              <a:ext uri="{FF2B5EF4-FFF2-40B4-BE49-F238E27FC236}">
                <a16:creationId xmlns:a16="http://schemas.microsoft.com/office/drawing/2014/main" id="{1CF060DE-F3D7-D04E-A1B0-E2F2BA38A1F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6" y="2026087"/>
            <a:ext cx="4990113" cy="2804747"/>
          </a:xfrm>
          <a:prstGeom prst="rect">
            <a:avLst/>
          </a:prstGeom>
        </p:spPr>
      </p:pic>
      <p:pic>
        <p:nvPicPr>
          <p:cNvPr id="2" name="Picture 2" descr="Departamento de Cirugía | FACMED">
            <a:extLst>
              <a:ext uri="{FF2B5EF4-FFF2-40B4-BE49-F238E27FC236}">
                <a16:creationId xmlns:a16="http://schemas.microsoft.com/office/drawing/2014/main" id="{E1DFD1EE-F212-1496-7A94-C8A87AEBEAC0}"/>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2AC380AC-C6E5-3B4F-8D50-DD20C9329011}"/>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79320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13</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latin typeface="+mj-lt"/>
              </a:rPr>
              <a:t>Lavado clínico de manos con agua y jabón.                    </a:t>
            </a:r>
          </a:p>
        </p:txBody>
      </p:sp>
      <p:sp>
        <p:nvSpPr>
          <p:cNvPr id="6" name="Rectángulo 5">
            <a:extLst>
              <a:ext uri="{FF2B5EF4-FFF2-40B4-BE49-F238E27FC236}">
                <a16:creationId xmlns:a16="http://schemas.microsoft.com/office/drawing/2014/main" id="{FFDA4E3F-AF99-2042-93CC-18346B0FD42E}"/>
              </a:ext>
            </a:extLst>
          </p:cNvPr>
          <p:cNvSpPr/>
          <p:nvPr/>
        </p:nvSpPr>
        <p:spPr>
          <a:xfrm>
            <a:off x="6267235" y="2966795"/>
            <a:ext cx="5238045" cy="923330"/>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6. Frotar las palmas de las manos con los dedos entrelazados, al menos cinco veces, asegurarse de frotar las caras laterales de los dedos. </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3188539"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a:t>
            </a:r>
          </a:p>
        </p:txBody>
      </p:sp>
      <p:pic>
        <p:nvPicPr>
          <p:cNvPr id="2" name="Paso 6" descr="Paso 6">
            <a:hlinkClick r:id="" action="ppaction://media"/>
            <a:extLst>
              <a:ext uri="{FF2B5EF4-FFF2-40B4-BE49-F238E27FC236}">
                <a16:creationId xmlns:a16="http://schemas.microsoft.com/office/drawing/2014/main" id="{B989C26D-24B1-1B4E-83C7-B5342D37EA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5" y="2026087"/>
            <a:ext cx="4990113" cy="2804747"/>
          </a:xfrm>
          <a:prstGeom prst="rect">
            <a:avLst/>
          </a:prstGeom>
        </p:spPr>
      </p:pic>
      <p:pic>
        <p:nvPicPr>
          <p:cNvPr id="3" name="Picture 2" descr="Departamento de Cirugía | FACMED">
            <a:extLst>
              <a:ext uri="{FF2B5EF4-FFF2-40B4-BE49-F238E27FC236}">
                <a16:creationId xmlns:a16="http://schemas.microsoft.com/office/drawing/2014/main" id="{8E06308F-E83F-8E00-A7F5-13F87F56D822}"/>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E0E62F68-6192-FC40-8ADA-10A60E2E5160}"/>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422164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14</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latin typeface="+mj-lt"/>
              </a:rPr>
              <a:t>Lavado clínico de manos con agua y jabón.                    </a:t>
            </a:r>
          </a:p>
        </p:txBody>
      </p:sp>
      <p:sp>
        <p:nvSpPr>
          <p:cNvPr id="6" name="Rectángulo 5">
            <a:extLst>
              <a:ext uri="{FF2B5EF4-FFF2-40B4-BE49-F238E27FC236}">
                <a16:creationId xmlns:a16="http://schemas.microsoft.com/office/drawing/2014/main" id="{FFDA4E3F-AF99-2042-93CC-18346B0FD42E}"/>
              </a:ext>
            </a:extLst>
          </p:cNvPr>
          <p:cNvSpPr/>
          <p:nvPr/>
        </p:nvSpPr>
        <p:spPr>
          <a:xfrm>
            <a:off x="6267235" y="2828295"/>
            <a:ext cx="5238045" cy="1200329"/>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7. Frotar el dorso de los dedos y nudillos de la mano izquierda con la palma de la mano derecha, al menos cinco veces. Realizar el mismo procedimiento con la mano contralateral.</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3188539"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a:t>
            </a:r>
          </a:p>
        </p:txBody>
      </p:sp>
      <p:pic>
        <p:nvPicPr>
          <p:cNvPr id="3" name="Paso 7" descr="Paso 7">
            <a:hlinkClick r:id="" action="ppaction://media"/>
            <a:extLst>
              <a:ext uri="{FF2B5EF4-FFF2-40B4-BE49-F238E27FC236}">
                <a16:creationId xmlns:a16="http://schemas.microsoft.com/office/drawing/2014/main" id="{33FA5949-D419-5E42-ADDC-9E1A15FADA5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5" y="2026087"/>
            <a:ext cx="4990113" cy="2804747"/>
          </a:xfrm>
          <a:prstGeom prst="rect">
            <a:avLst/>
          </a:prstGeom>
        </p:spPr>
      </p:pic>
      <p:pic>
        <p:nvPicPr>
          <p:cNvPr id="2" name="Picture 2" descr="Departamento de Cirugía | FACMED">
            <a:extLst>
              <a:ext uri="{FF2B5EF4-FFF2-40B4-BE49-F238E27FC236}">
                <a16:creationId xmlns:a16="http://schemas.microsoft.com/office/drawing/2014/main" id="{8ECFFBBB-1E97-A08D-711E-318696D6A678}"/>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CEF9F72D-6154-7F45-BDCB-07CFB39F2126}"/>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358330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15</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latin typeface="+mj-lt"/>
              </a:rPr>
              <a:t>Lavado clínico de manos con agua y jabón.                    </a:t>
            </a:r>
          </a:p>
        </p:txBody>
      </p:sp>
      <p:sp>
        <p:nvSpPr>
          <p:cNvPr id="6" name="Rectángulo 5">
            <a:extLst>
              <a:ext uri="{FF2B5EF4-FFF2-40B4-BE49-F238E27FC236}">
                <a16:creationId xmlns:a16="http://schemas.microsoft.com/office/drawing/2014/main" id="{FFDA4E3F-AF99-2042-93CC-18346B0FD42E}"/>
              </a:ext>
            </a:extLst>
          </p:cNvPr>
          <p:cNvSpPr/>
          <p:nvPr/>
        </p:nvSpPr>
        <p:spPr>
          <a:xfrm>
            <a:off x="6267235" y="2689796"/>
            <a:ext cx="5238045" cy="1477328"/>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8. Frotar con un movimiento de arriba hacia abajo o de forma circular el pulgar izquierdo con la mano derecha, al menos cinco veces. Realizar el mismo procedimiento con el pulgar derecho con la palma de la mano izquierda. </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3188539"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a:t>
            </a:r>
          </a:p>
        </p:txBody>
      </p:sp>
      <p:pic>
        <p:nvPicPr>
          <p:cNvPr id="2" name="Paso 8" descr="Paso 8">
            <a:hlinkClick r:id="" action="ppaction://media"/>
            <a:extLst>
              <a:ext uri="{FF2B5EF4-FFF2-40B4-BE49-F238E27FC236}">
                <a16:creationId xmlns:a16="http://schemas.microsoft.com/office/drawing/2014/main" id="{0D87EA73-55E8-E543-8BBA-34AB7091734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4" y="2026087"/>
            <a:ext cx="4990113" cy="2804747"/>
          </a:xfrm>
          <a:prstGeom prst="rect">
            <a:avLst/>
          </a:prstGeom>
        </p:spPr>
      </p:pic>
      <p:pic>
        <p:nvPicPr>
          <p:cNvPr id="3" name="Picture 2" descr="Departamento de Cirugía | FACMED">
            <a:extLst>
              <a:ext uri="{FF2B5EF4-FFF2-40B4-BE49-F238E27FC236}">
                <a16:creationId xmlns:a16="http://schemas.microsoft.com/office/drawing/2014/main" id="{143C730A-9818-39F8-18B3-B0AB9CF60AFD}"/>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7A945650-7D89-8740-B721-B9B056AA55E7}"/>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277690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16</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latin typeface="+mj-lt"/>
              </a:rPr>
              <a:t>Lavado clínico de manos con agua y jabón.                    </a:t>
            </a:r>
          </a:p>
        </p:txBody>
      </p:sp>
      <p:sp>
        <p:nvSpPr>
          <p:cNvPr id="6" name="Rectángulo 5">
            <a:extLst>
              <a:ext uri="{FF2B5EF4-FFF2-40B4-BE49-F238E27FC236}">
                <a16:creationId xmlns:a16="http://schemas.microsoft.com/office/drawing/2014/main" id="{FFDA4E3F-AF99-2042-93CC-18346B0FD42E}"/>
              </a:ext>
            </a:extLst>
          </p:cNvPr>
          <p:cNvSpPr/>
          <p:nvPr/>
        </p:nvSpPr>
        <p:spPr>
          <a:xfrm>
            <a:off x="6267235" y="2690336"/>
            <a:ext cx="5238045" cy="1477328"/>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9. Frotar las puntas y uñas de los dedos de la mano derecha sobre la palma izquierda, de forma circular para asegurar el lavado de uñas, al menos cinco veces. Realizar el mismo movimiento con la mano izquierda.</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3188539"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a:t>
            </a:r>
          </a:p>
        </p:txBody>
      </p:sp>
      <p:pic>
        <p:nvPicPr>
          <p:cNvPr id="3" name="Paso 9" descr="Paso 9">
            <a:hlinkClick r:id="" action="ppaction://media"/>
            <a:extLst>
              <a:ext uri="{FF2B5EF4-FFF2-40B4-BE49-F238E27FC236}">
                <a16:creationId xmlns:a16="http://schemas.microsoft.com/office/drawing/2014/main" id="{D2CE484A-7D65-0743-AD14-AA462F5E14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4" y="2026086"/>
            <a:ext cx="4990112" cy="2804747"/>
          </a:xfrm>
          <a:prstGeom prst="rect">
            <a:avLst/>
          </a:prstGeom>
        </p:spPr>
      </p:pic>
      <p:pic>
        <p:nvPicPr>
          <p:cNvPr id="2" name="Picture 2" descr="Departamento de Cirugía | FACMED">
            <a:extLst>
              <a:ext uri="{FF2B5EF4-FFF2-40B4-BE49-F238E27FC236}">
                <a16:creationId xmlns:a16="http://schemas.microsoft.com/office/drawing/2014/main" id="{A035D877-B84B-3EF4-65FD-BB68899645A9}"/>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9ADBBCF1-793E-5F4F-9A8C-76F5B25672DF}"/>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58006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17</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latin typeface="+mj-lt"/>
              </a:rPr>
              <a:t>Lavado clínico de manos con agua y jabón.                    </a:t>
            </a:r>
          </a:p>
        </p:txBody>
      </p:sp>
      <p:sp>
        <p:nvSpPr>
          <p:cNvPr id="6" name="Rectángulo 5">
            <a:extLst>
              <a:ext uri="{FF2B5EF4-FFF2-40B4-BE49-F238E27FC236}">
                <a16:creationId xmlns:a16="http://schemas.microsoft.com/office/drawing/2014/main" id="{FFDA4E3F-AF99-2042-93CC-18346B0FD42E}"/>
              </a:ext>
            </a:extLst>
          </p:cNvPr>
          <p:cNvSpPr/>
          <p:nvPr/>
        </p:nvSpPr>
        <p:spPr>
          <a:xfrm>
            <a:off x="6267235" y="3105293"/>
            <a:ext cx="5238045" cy="646331"/>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10. Enjuagar ambas manos eliminando todo residuo de jabón. </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3188539"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a:t>
            </a:r>
          </a:p>
        </p:txBody>
      </p:sp>
      <p:pic>
        <p:nvPicPr>
          <p:cNvPr id="2" name="Paso 10" descr="Paso 10">
            <a:hlinkClick r:id="" action="ppaction://media"/>
            <a:extLst>
              <a:ext uri="{FF2B5EF4-FFF2-40B4-BE49-F238E27FC236}">
                <a16:creationId xmlns:a16="http://schemas.microsoft.com/office/drawing/2014/main" id="{063E8169-7FAE-B543-9891-ADD2D27207F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4" y="2026085"/>
            <a:ext cx="4990112" cy="2804747"/>
          </a:xfrm>
          <a:prstGeom prst="rect">
            <a:avLst/>
          </a:prstGeom>
        </p:spPr>
      </p:pic>
      <p:pic>
        <p:nvPicPr>
          <p:cNvPr id="3" name="Picture 2" descr="Departamento de Cirugía | FACMED">
            <a:extLst>
              <a:ext uri="{FF2B5EF4-FFF2-40B4-BE49-F238E27FC236}">
                <a16:creationId xmlns:a16="http://schemas.microsoft.com/office/drawing/2014/main" id="{469B4531-0074-B53C-F995-8DAFE0F1D583}"/>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1786B418-815B-264E-9312-C6689E66B7D2}"/>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21902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18</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latin typeface="+mj-lt"/>
              </a:rPr>
              <a:t>Lavado clínico de manos con agua y jabón.                    </a:t>
            </a:r>
          </a:p>
        </p:txBody>
      </p:sp>
      <p:sp>
        <p:nvSpPr>
          <p:cNvPr id="6" name="Rectángulo 5">
            <a:extLst>
              <a:ext uri="{FF2B5EF4-FFF2-40B4-BE49-F238E27FC236}">
                <a16:creationId xmlns:a16="http://schemas.microsoft.com/office/drawing/2014/main" id="{FFDA4E3F-AF99-2042-93CC-18346B0FD42E}"/>
              </a:ext>
            </a:extLst>
          </p:cNvPr>
          <p:cNvSpPr/>
          <p:nvPr/>
        </p:nvSpPr>
        <p:spPr>
          <a:xfrm>
            <a:off x="6267235" y="2828293"/>
            <a:ext cx="5238045" cy="1200329"/>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11. Secar las manos con toallas desechables en el siguiente orden: iniciar con las uñas, dedo por dedo, dorso, palma hasta el tercio medio del antebrazo y desechar. </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3188539"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a:t>
            </a:r>
          </a:p>
        </p:txBody>
      </p:sp>
      <p:pic>
        <p:nvPicPr>
          <p:cNvPr id="3" name="Paso 11" descr="Paso 11">
            <a:hlinkClick r:id="" action="ppaction://media"/>
            <a:extLst>
              <a:ext uri="{FF2B5EF4-FFF2-40B4-BE49-F238E27FC236}">
                <a16:creationId xmlns:a16="http://schemas.microsoft.com/office/drawing/2014/main" id="{5D81F88E-0211-B045-9485-42B578D0D8B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3" y="2026085"/>
            <a:ext cx="4990111" cy="2804747"/>
          </a:xfrm>
          <a:prstGeom prst="rect">
            <a:avLst/>
          </a:prstGeom>
        </p:spPr>
      </p:pic>
      <p:pic>
        <p:nvPicPr>
          <p:cNvPr id="2" name="Picture 2" descr="Departamento de Cirugía | FACMED">
            <a:extLst>
              <a:ext uri="{FF2B5EF4-FFF2-40B4-BE49-F238E27FC236}">
                <a16:creationId xmlns:a16="http://schemas.microsoft.com/office/drawing/2014/main" id="{8B5B83FD-B2C2-5F19-5A89-7F28981AEF36}"/>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4B2517A1-976F-1748-B0F5-790E315FFFE5}"/>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237554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19</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latin typeface="+mj-lt"/>
              </a:rPr>
              <a:t>Lavado clínico de manos con agua y jabón.                    </a:t>
            </a:r>
          </a:p>
        </p:txBody>
      </p:sp>
      <p:sp>
        <p:nvSpPr>
          <p:cNvPr id="6" name="Rectángulo 5">
            <a:extLst>
              <a:ext uri="{FF2B5EF4-FFF2-40B4-BE49-F238E27FC236}">
                <a16:creationId xmlns:a16="http://schemas.microsoft.com/office/drawing/2014/main" id="{FFDA4E3F-AF99-2042-93CC-18346B0FD42E}"/>
              </a:ext>
            </a:extLst>
          </p:cNvPr>
          <p:cNvSpPr/>
          <p:nvPr/>
        </p:nvSpPr>
        <p:spPr>
          <a:xfrm>
            <a:off x="6267235" y="3105292"/>
            <a:ext cx="5238045" cy="646331"/>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12. Secar el brazo contralateral, con una segunda toalla. </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3188539"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a:t>
            </a:r>
          </a:p>
        </p:txBody>
      </p:sp>
      <p:pic>
        <p:nvPicPr>
          <p:cNvPr id="2" name="Paso 12" descr="Paso 12">
            <a:hlinkClick r:id="" action="ppaction://media"/>
            <a:extLst>
              <a:ext uri="{FF2B5EF4-FFF2-40B4-BE49-F238E27FC236}">
                <a16:creationId xmlns:a16="http://schemas.microsoft.com/office/drawing/2014/main" id="{1A47628D-DC93-8A44-9AAD-1590FA46215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3" y="2026085"/>
            <a:ext cx="4990113" cy="2804747"/>
          </a:xfrm>
          <a:prstGeom prst="rect">
            <a:avLst/>
          </a:prstGeom>
        </p:spPr>
      </p:pic>
      <p:pic>
        <p:nvPicPr>
          <p:cNvPr id="3" name="Picture 2" descr="Departamento de Cirugía | FACMED">
            <a:extLst>
              <a:ext uri="{FF2B5EF4-FFF2-40B4-BE49-F238E27FC236}">
                <a16:creationId xmlns:a16="http://schemas.microsoft.com/office/drawing/2014/main" id="{3460DB55-2FB9-8208-78E2-1749C465E2B3}"/>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CF2C56E6-489E-1341-8819-903A080DA9F7}"/>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316771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2</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latin typeface="+mj-lt"/>
              </a:rPr>
              <a:t>Lavado clínico de manos con agua y jabón.                    Higiene de manos con soluciones alcoholadas.</a:t>
            </a:r>
          </a:p>
        </p:txBody>
      </p:sp>
      <p:sp>
        <p:nvSpPr>
          <p:cNvPr id="6" name="Rectángulo 5">
            <a:extLst>
              <a:ext uri="{FF2B5EF4-FFF2-40B4-BE49-F238E27FC236}">
                <a16:creationId xmlns:a16="http://schemas.microsoft.com/office/drawing/2014/main" id="{FFDA4E3F-AF99-2042-93CC-18346B0FD42E}"/>
              </a:ext>
            </a:extLst>
          </p:cNvPr>
          <p:cNvSpPr/>
          <p:nvPr/>
        </p:nvSpPr>
        <p:spPr>
          <a:xfrm>
            <a:off x="1524000" y="1845275"/>
            <a:ext cx="9144000" cy="3118803"/>
          </a:xfrm>
          <a:prstGeom prst="rect">
            <a:avLst/>
          </a:prstGeom>
        </p:spPr>
        <p:txBody>
          <a:bodyPr wrap="square">
            <a:spAutoFit/>
          </a:bodyPr>
          <a:lstStyle/>
          <a:p>
            <a:pPr lvl="0" algn="just">
              <a:lnSpc>
                <a:spcPct val="90000"/>
              </a:lnSpc>
              <a:spcBef>
                <a:spcPts val="1000"/>
              </a:spcBef>
            </a:pPr>
            <a:r>
              <a:rPr lang="es-MX" sz="2000" dirty="0">
                <a:solidFill>
                  <a:prstClr val="black"/>
                </a:solidFill>
                <a:latin typeface="+mj-lt"/>
                <a:cs typeface="Arial" panose="020B0604020202020204" pitchFamily="34" charset="0"/>
              </a:rPr>
              <a:t>Su importancia, trascendencia e impacto en la atención médica estriba en la prevención de infecciones asociadas a la atención médica. Por esta razón en octubre de 2005 fue lanzado como el Primer Desafío Global de la Seguridad del Paciente “Una Atención Limpia es una Atención Segura”, dirigido a reducir las infecciones asociadas a la atención de la salud (IAAS) a nivel mundial.</a:t>
            </a:r>
          </a:p>
          <a:p>
            <a:pPr lvl="0" algn="just">
              <a:lnSpc>
                <a:spcPct val="90000"/>
              </a:lnSpc>
              <a:spcBef>
                <a:spcPts val="1000"/>
              </a:spcBef>
            </a:pPr>
            <a:endParaRPr lang="es-MX" sz="2000" dirty="0">
              <a:solidFill>
                <a:prstClr val="black"/>
              </a:solidFill>
              <a:latin typeface="+mj-lt"/>
              <a:cs typeface="Arial" panose="020B0604020202020204" pitchFamily="34" charset="0"/>
            </a:endParaRPr>
          </a:p>
          <a:p>
            <a:pPr lvl="0" algn="just">
              <a:lnSpc>
                <a:spcPct val="90000"/>
              </a:lnSpc>
              <a:spcBef>
                <a:spcPts val="1000"/>
              </a:spcBef>
            </a:pPr>
            <a:r>
              <a:rPr lang="es-MX" sz="2000" dirty="0">
                <a:solidFill>
                  <a:prstClr val="black"/>
                </a:solidFill>
                <a:latin typeface="+mj-lt"/>
                <a:cs typeface="Arial" panose="020B0604020202020204" pitchFamily="34" charset="0"/>
              </a:rPr>
              <a:t>Siendo la higiene de manos la mejor de las estrategias, la de menor costo y la más efectiva para evitar las infecciones asociadas a la atención en salud, mejorar nuestras prácticas y reducir la transmisión de microorganismos patógenos a los pacientes y en el personal de la salud.</a:t>
            </a:r>
            <a:endParaRPr lang="es-MX" sz="1400" dirty="0">
              <a:latin typeface="+mj-lt"/>
              <a:cs typeface="Arial" panose="020B0604020202020204" pitchFamily="34" charset="0"/>
            </a:endParaRP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5" y="887529"/>
            <a:ext cx="2952235" cy="523220"/>
          </a:xfrm>
          <a:prstGeom prst="rect">
            <a:avLst/>
          </a:prstGeom>
          <a:noFill/>
        </p:spPr>
        <p:txBody>
          <a:bodyPr wrap="square" rtlCol="0">
            <a:spAutoFit/>
          </a:bodyPr>
          <a:lstStyle/>
          <a:p>
            <a:pPr algn="ctr"/>
            <a:r>
              <a:rPr lang="es-ES_tradnl" sz="2800" b="1" dirty="0">
                <a:latin typeface="Arial" charset="0"/>
                <a:ea typeface="Arial" charset="0"/>
                <a:cs typeface="Arial" charset="0"/>
              </a:rPr>
              <a:t>INTRODUCCIÓN </a:t>
            </a:r>
          </a:p>
        </p:txBody>
      </p:sp>
      <p:sp>
        <p:nvSpPr>
          <p:cNvPr id="2" name="Rectángulo 1">
            <a:extLst>
              <a:ext uri="{FF2B5EF4-FFF2-40B4-BE49-F238E27FC236}">
                <a16:creationId xmlns:a16="http://schemas.microsoft.com/office/drawing/2014/main" id="{5D3EE8ED-7845-DA44-98AC-242BA1BE07DE}"/>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3852343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20</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latin typeface="+mj-lt"/>
              </a:rPr>
              <a:t>Higiene de manos con soluciones alcoholadas.</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1369503" y="2582792"/>
            <a:ext cx="9452994" cy="1692771"/>
          </a:xfrm>
          <a:prstGeom prst="rect">
            <a:avLst/>
          </a:prstGeom>
          <a:noFill/>
        </p:spPr>
        <p:txBody>
          <a:bodyPr wrap="square" rtlCol="0">
            <a:spAutoFit/>
          </a:bodyPr>
          <a:lstStyle/>
          <a:p>
            <a:pPr algn="ctr"/>
            <a:r>
              <a:rPr lang="es-ES_tradnl" sz="4800" b="1" dirty="0">
                <a:latin typeface="Arial" charset="0"/>
                <a:ea typeface="Arial" charset="0"/>
                <a:cs typeface="Arial" charset="0"/>
              </a:rPr>
              <a:t>DESARROLLO DE LA TÉCNICA</a:t>
            </a:r>
          </a:p>
          <a:p>
            <a:pPr algn="ctr"/>
            <a:endParaRPr lang="es-ES_tradnl" sz="2800" b="1" dirty="0">
              <a:latin typeface="Arial" charset="0"/>
              <a:ea typeface="Arial" charset="0"/>
              <a:cs typeface="Arial" charset="0"/>
            </a:endParaRPr>
          </a:p>
          <a:p>
            <a:pPr algn="ctr"/>
            <a:r>
              <a:rPr lang="es-ES_tradnl" sz="2400" b="1" dirty="0">
                <a:latin typeface="+mj-lt"/>
                <a:ea typeface="Arial" charset="0"/>
                <a:cs typeface="Arial" charset="0"/>
              </a:rPr>
              <a:t>HIGIENE DE MANOS CON SOLUCIONES ALCOHOLADAS</a:t>
            </a:r>
          </a:p>
        </p:txBody>
      </p:sp>
      <p:cxnSp>
        <p:nvCxnSpPr>
          <p:cNvPr id="3" name="Conector recto 2">
            <a:extLst>
              <a:ext uri="{FF2B5EF4-FFF2-40B4-BE49-F238E27FC236}">
                <a16:creationId xmlns:a16="http://schemas.microsoft.com/office/drawing/2014/main" id="{1A9C160D-1516-0E4E-8638-4AFE8F5BEF30}"/>
              </a:ext>
            </a:extLst>
          </p:cNvPr>
          <p:cNvCxnSpPr>
            <a:cxnSpLocks/>
          </p:cNvCxnSpPr>
          <p:nvPr/>
        </p:nvCxnSpPr>
        <p:spPr>
          <a:xfrm>
            <a:off x="1369503" y="3562562"/>
            <a:ext cx="9452994"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sp>
        <p:nvSpPr>
          <p:cNvPr id="6" name="Rectángulo 5">
            <a:extLst>
              <a:ext uri="{FF2B5EF4-FFF2-40B4-BE49-F238E27FC236}">
                <a16:creationId xmlns:a16="http://schemas.microsoft.com/office/drawing/2014/main" id="{9DB04478-9D0B-574E-B86C-865B566DD120}"/>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2389036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21</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latin typeface="+mj-lt"/>
              </a:rPr>
              <a:t>Higiene de manos con soluciones alcoholadas.</a:t>
            </a:r>
          </a:p>
        </p:txBody>
      </p:sp>
      <p:sp>
        <p:nvSpPr>
          <p:cNvPr id="6" name="Rectángulo 5">
            <a:extLst>
              <a:ext uri="{FF2B5EF4-FFF2-40B4-BE49-F238E27FC236}">
                <a16:creationId xmlns:a16="http://schemas.microsoft.com/office/drawing/2014/main" id="{FFDA4E3F-AF99-2042-93CC-18346B0FD42E}"/>
              </a:ext>
            </a:extLst>
          </p:cNvPr>
          <p:cNvSpPr/>
          <p:nvPr/>
        </p:nvSpPr>
        <p:spPr>
          <a:xfrm>
            <a:off x="6277509" y="3244334"/>
            <a:ext cx="5238045" cy="369332"/>
          </a:xfrm>
          <a:prstGeom prst="rect">
            <a:avLst/>
          </a:prstGeom>
        </p:spPr>
        <p:txBody>
          <a:bodyPr wrap="square">
            <a:spAutoFit/>
          </a:bodyPr>
          <a:lstStyle/>
          <a:p>
            <a:pPr lvl="0" algn="just">
              <a:lnSpc>
                <a:spcPct val="90000"/>
              </a:lnSpc>
              <a:spcBef>
                <a:spcPts val="1000"/>
              </a:spcBef>
            </a:pPr>
            <a:r>
              <a:rPr lang="es-MX" sz="2000" dirty="0">
                <a:solidFill>
                  <a:prstClr val="black"/>
                </a:solidFill>
                <a:latin typeface="+mj-lt"/>
                <a:cs typeface="Arial" panose="020B0604020202020204" pitchFamily="34" charset="0"/>
              </a:rPr>
              <a:t>1. Retirar de sus manos anillos y pulseras.</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3188539"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a:t>
            </a:r>
          </a:p>
        </p:txBody>
      </p:sp>
      <p:pic>
        <p:nvPicPr>
          <p:cNvPr id="2" name="Paso 1" descr="Paso 1">
            <a:hlinkClick r:id="" action="ppaction://media"/>
            <a:extLst>
              <a:ext uri="{FF2B5EF4-FFF2-40B4-BE49-F238E27FC236}">
                <a16:creationId xmlns:a16="http://schemas.microsoft.com/office/drawing/2014/main" id="{030B6511-22AF-EC42-987D-11D44623F6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6" y="2026087"/>
            <a:ext cx="4992032" cy="2805826"/>
          </a:xfrm>
          <a:prstGeom prst="rect">
            <a:avLst/>
          </a:prstGeom>
        </p:spPr>
      </p:pic>
      <p:pic>
        <p:nvPicPr>
          <p:cNvPr id="3" name="Picture 2" descr="Departamento de Cirugía | FACMED">
            <a:extLst>
              <a:ext uri="{FF2B5EF4-FFF2-40B4-BE49-F238E27FC236}">
                <a16:creationId xmlns:a16="http://schemas.microsoft.com/office/drawing/2014/main" id="{A9EC7602-A7FE-C96E-381E-6463731753A6}"/>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4FB2E10C-0BB8-2345-B755-102C1877717B}"/>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107228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22</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latin typeface="+mj-lt"/>
              </a:rPr>
              <a:t>Higiene de manos con soluciones alcoholadas.</a:t>
            </a:r>
          </a:p>
        </p:txBody>
      </p:sp>
      <p:sp>
        <p:nvSpPr>
          <p:cNvPr id="6" name="Rectángulo 5">
            <a:extLst>
              <a:ext uri="{FF2B5EF4-FFF2-40B4-BE49-F238E27FC236}">
                <a16:creationId xmlns:a16="http://schemas.microsoft.com/office/drawing/2014/main" id="{FFDA4E3F-AF99-2042-93CC-18346B0FD42E}"/>
              </a:ext>
            </a:extLst>
          </p:cNvPr>
          <p:cNvSpPr/>
          <p:nvPr/>
        </p:nvSpPr>
        <p:spPr>
          <a:xfrm>
            <a:off x="6277509" y="2967335"/>
            <a:ext cx="5238045" cy="646331"/>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2. </a:t>
            </a:r>
            <a:r>
              <a:rPr lang="es-ES_tradnl" sz="2000" dirty="0">
                <a:latin typeface="+mj-lt"/>
                <a:cs typeface="Arial" panose="020B0604020202020204" pitchFamily="34" charset="0"/>
              </a:rPr>
              <a:t>Depositar en la palma de la mano, un disparo de solución alcoholada que emita el dispositivo. </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3188539"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a:t>
            </a:r>
          </a:p>
        </p:txBody>
      </p:sp>
      <p:pic>
        <p:nvPicPr>
          <p:cNvPr id="3" name="Paso 2" descr="Paso 2">
            <a:hlinkClick r:id="" action="ppaction://media"/>
            <a:extLst>
              <a:ext uri="{FF2B5EF4-FFF2-40B4-BE49-F238E27FC236}">
                <a16:creationId xmlns:a16="http://schemas.microsoft.com/office/drawing/2014/main" id="{0FAD5E02-7A8A-374C-BDA5-4BCE315EE55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6" y="2026087"/>
            <a:ext cx="4992032" cy="2805826"/>
          </a:xfrm>
          <a:prstGeom prst="rect">
            <a:avLst/>
          </a:prstGeom>
        </p:spPr>
      </p:pic>
      <p:pic>
        <p:nvPicPr>
          <p:cNvPr id="2" name="Picture 2" descr="Departamento de Cirugía | FACMED">
            <a:extLst>
              <a:ext uri="{FF2B5EF4-FFF2-40B4-BE49-F238E27FC236}">
                <a16:creationId xmlns:a16="http://schemas.microsoft.com/office/drawing/2014/main" id="{8150695E-39FB-D136-F7D3-7225F2C6BAF3}"/>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D623D0D6-78E6-7546-97F2-B19BC6C5FD8F}"/>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294955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23</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latin typeface="+mj-lt"/>
              </a:rPr>
              <a:t>Higiene de manos con soluciones alcoholadas.</a:t>
            </a:r>
          </a:p>
        </p:txBody>
      </p:sp>
      <p:sp>
        <p:nvSpPr>
          <p:cNvPr id="6" name="Rectángulo 5">
            <a:extLst>
              <a:ext uri="{FF2B5EF4-FFF2-40B4-BE49-F238E27FC236}">
                <a16:creationId xmlns:a16="http://schemas.microsoft.com/office/drawing/2014/main" id="{FFDA4E3F-AF99-2042-93CC-18346B0FD42E}"/>
              </a:ext>
            </a:extLst>
          </p:cNvPr>
          <p:cNvSpPr/>
          <p:nvPr/>
        </p:nvSpPr>
        <p:spPr>
          <a:xfrm>
            <a:off x="6277509" y="3244334"/>
            <a:ext cx="5238045" cy="369332"/>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3. </a:t>
            </a:r>
            <a:r>
              <a:rPr lang="es-ES_tradnl" sz="2000" dirty="0">
                <a:latin typeface="+mj-lt"/>
                <a:cs typeface="Arial" panose="020B0604020202020204" pitchFamily="34" charset="0"/>
              </a:rPr>
              <a:t>Frotar las palmas de las manos entre sí.</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3188539"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a:t>
            </a:r>
          </a:p>
        </p:txBody>
      </p:sp>
      <p:pic>
        <p:nvPicPr>
          <p:cNvPr id="2" name="Paso 3" descr="Paso 3">
            <a:hlinkClick r:id="" action="ppaction://media"/>
            <a:extLst>
              <a:ext uri="{FF2B5EF4-FFF2-40B4-BE49-F238E27FC236}">
                <a16:creationId xmlns:a16="http://schemas.microsoft.com/office/drawing/2014/main" id="{B072F3E9-02CD-C247-8016-7CDA49A859E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6" y="2026087"/>
            <a:ext cx="4992032" cy="2805826"/>
          </a:xfrm>
          <a:prstGeom prst="rect">
            <a:avLst/>
          </a:prstGeom>
        </p:spPr>
      </p:pic>
      <p:pic>
        <p:nvPicPr>
          <p:cNvPr id="3" name="Picture 2" descr="Departamento de Cirugía | FACMED">
            <a:extLst>
              <a:ext uri="{FF2B5EF4-FFF2-40B4-BE49-F238E27FC236}">
                <a16:creationId xmlns:a16="http://schemas.microsoft.com/office/drawing/2014/main" id="{85C753E3-4981-4BBA-C12B-C509D143A5C4}"/>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BB305C1A-0347-F740-AAE6-19C0DE1CBC76}"/>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275111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24</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latin typeface="+mj-lt"/>
              </a:rPr>
              <a:t>Higiene de manos con soluciones alcoholadas.</a:t>
            </a:r>
          </a:p>
        </p:txBody>
      </p:sp>
      <p:sp>
        <p:nvSpPr>
          <p:cNvPr id="6" name="Rectángulo 5">
            <a:extLst>
              <a:ext uri="{FF2B5EF4-FFF2-40B4-BE49-F238E27FC236}">
                <a16:creationId xmlns:a16="http://schemas.microsoft.com/office/drawing/2014/main" id="{FFDA4E3F-AF99-2042-93CC-18346B0FD42E}"/>
              </a:ext>
            </a:extLst>
          </p:cNvPr>
          <p:cNvSpPr/>
          <p:nvPr/>
        </p:nvSpPr>
        <p:spPr>
          <a:xfrm>
            <a:off x="6277509" y="2828835"/>
            <a:ext cx="5238045" cy="1200329"/>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4. </a:t>
            </a:r>
            <a:r>
              <a:rPr lang="es-ES_tradnl" sz="2000" dirty="0">
                <a:latin typeface="+mj-lt"/>
                <a:cs typeface="Arial" panose="020B0604020202020204" pitchFamily="34" charset="0"/>
              </a:rPr>
              <a:t>Frotar y deslizar la palma de la mano derecha sobre el dorso de la mano izquierda, con los dedos entrelazados, al menos cinco veces y viceversa con la mano contralateral. </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3188539"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a:t>
            </a:r>
          </a:p>
        </p:txBody>
      </p:sp>
      <p:pic>
        <p:nvPicPr>
          <p:cNvPr id="3" name="Paso 4" descr="Paso 4">
            <a:hlinkClick r:id="" action="ppaction://media"/>
            <a:extLst>
              <a:ext uri="{FF2B5EF4-FFF2-40B4-BE49-F238E27FC236}">
                <a16:creationId xmlns:a16="http://schemas.microsoft.com/office/drawing/2014/main" id="{A3E4F6E6-BED2-9744-9704-65212730799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5" y="2026087"/>
            <a:ext cx="4992032" cy="2805826"/>
          </a:xfrm>
          <a:prstGeom prst="rect">
            <a:avLst/>
          </a:prstGeom>
        </p:spPr>
      </p:pic>
      <p:pic>
        <p:nvPicPr>
          <p:cNvPr id="2" name="Picture 2" descr="Departamento de Cirugía | FACMED">
            <a:extLst>
              <a:ext uri="{FF2B5EF4-FFF2-40B4-BE49-F238E27FC236}">
                <a16:creationId xmlns:a16="http://schemas.microsoft.com/office/drawing/2014/main" id="{3AC8A412-5439-8568-F57F-1B534CC721C1}"/>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BBF5C25E-552F-5F4C-B272-AD3E1B870B42}"/>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212255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25</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latin typeface="+mj-lt"/>
              </a:rPr>
              <a:t>Higiene de manos con soluciones alcoholadas.</a:t>
            </a:r>
          </a:p>
        </p:txBody>
      </p:sp>
      <p:sp>
        <p:nvSpPr>
          <p:cNvPr id="6" name="Rectángulo 5">
            <a:extLst>
              <a:ext uri="{FF2B5EF4-FFF2-40B4-BE49-F238E27FC236}">
                <a16:creationId xmlns:a16="http://schemas.microsoft.com/office/drawing/2014/main" id="{FFDA4E3F-AF99-2042-93CC-18346B0FD42E}"/>
              </a:ext>
            </a:extLst>
          </p:cNvPr>
          <p:cNvSpPr/>
          <p:nvPr/>
        </p:nvSpPr>
        <p:spPr>
          <a:xfrm>
            <a:off x="6277509" y="2967335"/>
            <a:ext cx="5238045" cy="923330"/>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5. </a:t>
            </a:r>
            <a:r>
              <a:rPr lang="es-ES_tradnl" sz="2000" dirty="0">
                <a:latin typeface="+mj-lt"/>
                <a:cs typeface="Arial" panose="020B0604020202020204" pitchFamily="34" charset="0"/>
              </a:rPr>
              <a:t>Frotar las palmas de las manos con los dedos entrelazados, al menos cinco veces asegurarse de frotar las caras laterales de los dedos.</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3188539"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a:t>
            </a:r>
          </a:p>
        </p:txBody>
      </p:sp>
      <p:pic>
        <p:nvPicPr>
          <p:cNvPr id="8" name="Paso 5" descr="Paso 5">
            <a:hlinkClick r:id="" action="ppaction://media"/>
            <a:extLst>
              <a:ext uri="{FF2B5EF4-FFF2-40B4-BE49-F238E27FC236}">
                <a16:creationId xmlns:a16="http://schemas.microsoft.com/office/drawing/2014/main" id="{5AE8B223-842B-B74F-99E0-432BE9DD579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5" y="2026086"/>
            <a:ext cx="4992031" cy="2805825"/>
          </a:xfrm>
          <a:prstGeom prst="rect">
            <a:avLst/>
          </a:prstGeom>
        </p:spPr>
      </p:pic>
      <p:pic>
        <p:nvPicPr>
          <p:cNvPr id="2" name="Picture 2" descr="Departamento de Cirugía | FACMED">
            <a:extLst>
              <a:ext uri="{FF2B5EF4-FFF2-40B4-BE49-F238E27FC236}">
                <a16:creationId xmlns:a16="http://schemas.microsoft.com/office/drawing/2014/main" id="{9C12C040-59C3-3BE5-A33D-8636EECB8158}"/>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187BF822-FAD0-8443-A565-7A8265218011}"/>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196466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26</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latin typeface="+mj-lt"/>
              </a:rPr>
              <a:t>Higiene de manos con soluciones alcoholadas.</a:t>
            </a:r>
          </a:p>
        </p:txBody>
      </p:sp>
      <p:sp>
        <p:nvSpPr>
          <p:cNvPr id="6" name="Rectángulo 5">
            <a:extLst>
              <a:ext uri="{FF2B5EF4-FFF2-40B4-BE49-F238E27FC236}">
                <a16:creationId xmlns:a16="http://schemas.microsoft.com/office/drawing/2014/main" id="{FFDA4E3F-AF99-2042-93CC-18346B0FD42E}"/>
              </a:ext>
            </a:extLst>
          </p:cNvPr>
          <p:cNvSpPr/>
          <p:nvPr/>
        </p:nvSpPr>
        <p:spPr>
          <a:xfrm>
            <a:off x="6267235" y="2828833"/>
            <a:ext cx="5238045" cy="1200329"/>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6. </a:t>
            </a:r>
            <a:r>
              <a:rPr lang="es-ES_tradnl" sz="2000" dirty="0">
                <a:latin typeface="+mj-lt"/>
                <a:cs typeface="Arial" panose="020B0604020202020204" pitchFamily="34" charset="0"/>
              </a:rPr>
              <a:t>Frotar el dorso de los dedos y nudillos de la mano izquierda con la palma de la mano derecha, al menos cinco veces. Realizar el mismo procedimiento con la mano contralateral. </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3188539"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a:t>
            </a:r>
          </a:p>
        </p:txBody>
      </p:sp>
      <p:pic>
        <p:nvPicPr>
          <p:cNvPr id="2" name="Paso 6" descr="Paso 6">
            <a:hlinkClick r:id="" action="ppaction://media"/>
            <a:extLst>
              <a:ext uri="{FF2B5EF4-FFF2-40B4-BE49-F238E27FC236}">
                <a16:creationId xmlns:a16="http://schemas.microsoft.com/office/drawing/2014/main" id="{4892ABE8-81B7-344B-8562-452BCBEC2C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5" y="2026086"/>
            <a:ext cx="4992030" cy="2805825"/>
          </a:xfrm>
          <a:prstGeom prst="rect">
            <a:avLst/>
          </a:prstGeom>
        </p:spPr>
      </p:pic>
      <p:pic>
        <p:nvPicPr>
          <p:cNvPr id="3" name="Picture 2" descr="Departamento de Cirugía | FACMED">
            <a:extLst>
              <a:ext uri="{FF2B5EF4-FFF2-40B4-BE49-F238E27FC236}">
                <a16:creationId xmlns:a16="http://schemas.microsoft.com/office/drawing/2014/main" id="{494161B4-EB9C-8CD7-3A2F-C1F4C54CF226}"/>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1E9322C1-EA18-F843-BE10-EE687FC446BD}"/>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135278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27</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latin typeface="+mj-lt"/>
              </a:rPr>
              <a:t>Higiene de manos con soluciones alcoholadas.</a:t>
            </a:r>
          </a:p>
        </p:txBody>
      </p:sp>
      <p:sp>
        <p:nvSpPr>
          <p:cNvPr id="6" name="Rectángulo 5">
            <a:extLst>
              <a:ext uri="{FF2B5EF4-FFF2-40B4-BE49-F238E27FC236}">
                <a16:creationId xmlns:a16="http://schemas.microsoft.com/office/drawing/2014/main" id="{FFDA4E3F-AF99-2042-93CC-18346B0FD42E}"/>
              </a:ext>
            </a:extLst>
          </p:cNvPr>
          <p:cNvSpPr/>
          <p:nvPr/>
        </p:nvSpPr>
        <p:spPr>
          <a:xfrm>
            <a:off x="6267235" y="2690334"/>
            <a:ext cx="5238045" cy="1477328"/>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7. </a:t>
            </a:r>
            <a:r>
              <a:rPr lang="es-ES_tradnl" sz="2000" dirty="0">
                <a:latin typeface="+mj-lt"/>
                <a:cs typeface="Arial" panose="020B0604020202020204" pitchFamily="34" charset="0"/>
              </a:rPr>
              <a:t>Frotar con un movimiento de arriba hacia abajo o de forma circular el pulgar izquierdo con la mano derecha al menos cinco veces. Realizar el mismo procedimiento con el pulgar derecho con la palma de la mano izquierda. </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3188539"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a:t>
            </a:r>
          </a:p>
        </p:txBody>
      </p:sp>
      <p:pic>
        <p:nvPicPr>
          <p:cNvPr id="3" name="Paso 7" descr="Paso 7">
            <a:hlinkClick r:id="" action="ppaction://media"/>
            <a:extLst>
              <a:ext uri="{FF2B5EF4-FFF2-40B4-BE49-F238E27FC236}">
                <a16:creationId xmlns:a16="http://schemas.microsoft.com/office/drawing/2014/main" id="{EB0F92D8-A70C-434B-B7A3-3C81203197F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4" y="2026085"/>
            <a:ext cx="4992031" cy="2805825"/>
          </a:xfrm>
          <a:prstGeom prst="rect">
            <a:avLst/>
          </a:prstGeom>
        </p:spPr>
      </p:pic>
      <p:pic>
        <p:nvPicPr>
          <p:cNvPr id="2" name="Picture 2" descr="Departamento de Cirugía | FACMED">
            <a:extLst>
              <a:ext uri="{FF2B5EF4-FFF2-40B4-BE49-F238E27FC236}">
                <a16:creationId xmlns:a16="http://schemas.microsoft.com/office/drawing/2014/main" id="{1F425119-48C0-4727-97F4-367ECEE2EC4E}"/>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26E3D394-5C77-7B43-A149-4FBCC397DF81}"/>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312052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28</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latin typeface="+mj-lt"/>
              </a:rPr>
              <a:t>Higiene de manos con soluciones alcoholadas.</a:t>
            </a:r>
          </a:p>
        </p:txBody>
      </p:sp>
      <p:sp>
        <p:nvSpPr>
          <p:cNvPr id="6" name="Rectángulo 5">
            <a:extLst>
              <a:ext uri="{FF2B5EF4-FFF2-40B4-BE49-F238E27FC236}">
                <a16:creationId xmlns:a16="http://schemas.microsoft.com/office/drawing/2014/main" id="{FFDA4E3F-AF99-2042-93CC-18346B0FD42E}"/>
              </a:ext>
            </a:extLst>
          </p:cNvPr>
          <p:cNvSpPr/>
          <p:nvPr/>
        </p:nvSpPr>
        <p:spPr>
          <a:xfrm>
            <a:off x="6267235" y="2828832"/>
            <a:ext cx="5238045" cy="1200329"/>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8. </a:t>
            </a:r>
            <a:r>
              <a:rPr lang="es-ES_tradnl" sz="2000" dirty="0">
                <a:latin typeface="+mj-lt"/>
                <a:cs typeface="Arial" panose="020B0604020202020204" pitchFamily="34" charset="0"/>
              </a:rPr>
              <a:t>Frotar las puntas y uñas de los dedos de la mano derecha sobre la palma izquierda de forma circular para asegurar el lavado de uñas. Realizar el mismo movimiento con la mano izquierda.</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3188539"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a:t>
            </a:r>
          </a:p>
        </p:txBody>
      </p:sp>
      <p:pic>
        <p:nvPicPr>
          <p:cNvPr id="2" name="Paso 8" descr="Paso 8">
            <a:hlinkClick r:id="" action="ppaction://media"/>
            <a:extLst>
              <a:ext uri="{FF2B5EF4-FFF2-40B4-BE49-F238E27FC236}">
                <a16:creationId xmlns:a16="http://schemas.microsoft.com/office/drawing/2014/main" id="{9586F123-1101-6B48-83FA-8F1D4D47CD7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4" y="2026085"/>
            <a:ext cx="4992030" cy="2805825"/>
          </a:xfrm>
          <a:prstGeom prst="rect">
            <a:avLst/>
          </a:prstGeom>
        </p:spPr>
      </p:pic>
      <p:pic>
        <p:nvPicPr>
          <p:cNvPr id="3" name="Picture 2" descr="Departamento de Cirugía | FACMED">
            <a:extLst>
              <a:ext uri="{FF2B5EF4-FFF2-40B4-BE49-F238E27FC236}">
                <a16:creationId xmlns:a16="http://schemas.microsoft.com/office/drawing/2014/main" id="{879845D3-BF15-9F07-265E-40D384F4C7DB}"/>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99E8D591-5188-284B-8977-41436F96EE4C}"/>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11794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29</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latin typeface="+mj-lt"/>
              </a:rPr>
              <a:t>Lavado clínico de manos con agua y jabón.                    Higiene de manos con soluciones alcoholadas.</a:t>
            </a:r>
          </a:p>
        </p:txBody>
      </p:sp>
      <p:sp>
        <p:nvSpPr>
          <p:cNvPr id="6" name="Rectángulo 5">
            <a:extLst>
              <a:ext uri="{FF2B5EF4-FFF2-40B4-BE49-F238E27FC236}">
                <a16:creationId xmlns:a16="http://schemas.microsoft.com/office/drawing/2014/main" id="{FFDA4E3F-AF99-2042-93CC-18346B0FD42E}"/>
              </a:ext>
            </a:extLst>
          </p:cNvPr>
          <p:cNvSpPr/>
          <p:nvPr/>
        </p:nvSpPr>
        <p:spPr>
          <a:xfrm>
            <a:off x="1524000" y="2828835"/>
            <a:ext cx="9144000" cy="1200329"/>
          </a:xfrm>
          <a:prstGeom prst="rect">
            <a:avLst/>
          </a:prstGeom>
        </p:spPr>
        <p:txBody>
          <a:bodyPr wrap="square">
            <a:spAutoFit/>
          </a:bodyPr>
          <a:lstStyle/>
          <a:p>
            <a:pPr lvl="0" algn="just">
              <a:lnSpc>
                <a:spcPct val="90000"/>
              </a:lnSpc>
              <a:spcBef>
                <a:spcPts val="1000"/>
              </a:spcBef>
            </a:pPr>
            <a:r>
              <a:rPr lang="es-MX" sz="2000" dirty="0">
                <a:solidFill>
                  <a:prstClr val="black"/>
                </a:solidFill>
                <a:latin typeface="+mj-lt"/>
                <a:cs typeface="Arial" panose="020B0604020202020204" pitchFamily="34" charset="0"/>
              </a:rPr>
              <a:t>Las técnicas de lavado clínico de manos con agua y jabón, y la higiene de manos con soluciones alcoholadas, deben ser del dominio del estudiante de medicina y de todo médico en la práctica clínica para disminuir y controlar las infecciones nosocomiales para ofrecer una atención médica limpia y segura. </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5" y="887529"/>
            <a:ext cx="2952235" cy="523220"/>
          </a:xfrm>
          <a:prstGeom prst="rect">
            <a:avLst/>
          </a:prstGeom>
          <a:noFill/>
        </p:spPr>
        <p:txBody>
          <a:bodyPr wrap="square" rtlCol="0">
            <a:spAutoFit/>
          </a:bodyPr>
          <a:lstStyle/>
          <a:p>
            <a:pPr algn="ctr"/>
            <a:r>
              <a:rPr lang="es-ES_tradnl" sz="2800" b="1" dirty="0">
                <a:latin typeface="Arial" charset="0"/>
                <a:ea typeface="Arial" charset="0"/>
                <a:cs typeface="Arial" charset="0"/>
              </a:rPr>
              <a:t>CONCLUSIÓN </a:t>
            </a:r>
          </a:p>
        </p:txBody>
      </p:sp>
      <p:sp>
        <p:nvSpPr>
          <p:cNvPr id="8" name="Rectángulo 7">
            <a:extLst>
              <a:ext uri="{FF2B5EF4-FFF2-40B4-BE49-F238E27FC236}">
                <a16:creationId xmlns:a16="http://schemas.microsoft.com/office/drawing/2014/main" id="{2A4D2C12-5939-7943-BEFB-3FF367019FCE}"/>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271495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3</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latin typeface="+mj-lt"/>
              </a:rPr>
              <a:t>Lavado clínico de manos con agua y jabón.                    Higiene de manos con soluciones alcoholadas.</a:t>
            </a:r>
          </a:p>
        </p:txBody>
      </p:sp>
      <p:sp>
        <p:nvSpPr>
          <p:cNvPr id="6" name="Rectángulo 5">
            <a:extLst>
              <a:ext uri="{FF2B5EF4-FFF2-40B4-BE49-F238E27FC236}">
                <a16:creationId xmlns:a16="http://schemas.microsoft.com/office/drawing/2014/main" id="{FFDA4E3F-AF99-2042-93CC-18346B0FD42E}"/>
              </a:ext>
            </a:extLst>
          </p:cNvPr>
          <p:cNvSpPr/>
          <p:nvPr/>
        </p:nvSpPr>
        <p:spPr>
          <a:xfrm>
            <a:off x="1524000" y="2828835"/>
            <a:ext cx="9144000" cy="1200329"/>
          </a:xfrm>
          <a:prstGeom prst="rect">
            <a:avLst/>
          </a:prstGeom>
        </p:spPr>
        <p:txBody>
          <a:bodyPr wrap="square">
            <a:spAutoFit/>
          </a:bodyPr>
          <a:lstStyle/>
          <a:p>
            <a:pPr lvl="0" algn="just">
              <a:lnSpc>
                <a:spcPct val="90000"/>
              </a:lnSpc>
              <a:spcBef>
                <a:spcPts val="1000"/>
              </a:spcBef>
            </a:pPr>
            <a:r>
              <a:rPr lang="es-MX" sz="2000" dirty="0">
                <a:solidFill>
                  <a:prstClr val="black"/>
                </a:solidFill>
                <a:latin typeface="+mj-lt"/>
                <a:cs typeface="Arial" panose="020B0604020202020204" pitchFamily="34" charset="0"/>
              </a:rPr>
              <a:t>El estudiante de medicina desde su formación académica, estará consciente de la importancia de llevar a cabo el lavado clínico de manos y la higiene de manos, en la atención médica para la protección del paciente, de su persona y evitar la transmisión de infecciones a terceros. </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5" y="887529"/>
            <a:ext cx="2952235" cy="523220"/>
          </a:xfrm>
          <a:prstGeom prst="rect">
            <a:avLst/>
          </a:prstGeom>
          <a:noFill/>
        </p:spPr>
        <p:txBody>
          <a:bodyPr wrap="square" rtlCol="0">
            <a:spAutoFit/>
          </a:bodyPr>
          <a:lstStyle/>
          <a:p>
            <a:pPr algn="ctr"/>
            <a:r>
              <a:rPr lang="es-ES_tradnl" sz="2800" b="1" dirty="0">
                <a:latin typeface="Arial" charset="0"/>
                <a:ea typeface="Arial" charset="0"/>
                <a:cs typeface="Arial" charset="0"/>
              </a:rPr>
              <a:t>JUSTIFICACIÓN </a:t>
            </a:r>
          </a:p>
        </p:txBody>
      </p:sp>
      <p:sp>
        <p:nvSpPr>
          <p:cNvPr id="8" name="Rectángulo 7">
            <a:extLst>
              <a:ext uri="{FF2B5EF4-FFF2-40B4-BE49-F238E27FC236}">
                <a16:creationId xmlns:a16="http://schemas.microsoft.com/office/drawing/2014/main" id="{506E4877-9D10-7547-AAAD-B85F36891A24}"/>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162428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30</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latin typeface="+mj-lt"/>
              </a:rPr>
              <a:t>Lavado clínico de manos con agua y jabón.                    Higiene de manos con soluciones alcoholadas.</a:t>
            </a:r>
          </a:p>
        </p:txBody>
      </p:sp>
      <p:sp>
        <p:nvSpPr>
          <p:cNvPr id="6" name="Rectángulo 5">
            <a:extLst>
              <a:ext uri="{FF2B5EF4-FFF2-40B4-BE49-F238E27FC236}">
                <a16:creationId xmlns:a16="http://schemas.microsoft.com/office/drawing/2014/main" id="{FFDA4E3F-AF99-2042-93CC-18346B0FD42E}"/>
              </a:ext>
            </a:extLst>
          </p:cNvPr>
          <p:cNvSpPr/>
          <p:nvPr/>
        </p:nvSpPr>
        <p:spPr>
          <a:xfrm>
            <a:off x="1524000" y="2156857"/>
            <a:ext cx="9144000" cy="2544286"/>
          </a:xfrm>
          <a:prstGeom prst="rect">
            <a:avLst/>
          </a:prstGeom>
        </p:spPr>
        <p:txBody>
          <a:bodyPr wrap="square">
            <a:spAutoFit/>
          </a:bodyPr>
          <a:lstStyle/>
          <a:p>
            <a:pPr lvl="0" algn="just">
              <a:lnSpc>
                <a:spcPct val="90000"/>
              </a:lnSpc>
              <a:spcBef>
                <a:spcPts val="1000"/>
              </a:spcBef>
            </a:pPr>
            <a:r>
              <a:rPr lang="es-MX" sz="2000" baseline="30000" dirty="0">
                <a:solidFill>
                  <a:prstClr val="black"/>
                </a:solidFill>
                <a:latin typeface="+mj-lt"/>
                <a:cs typeface="Arial" panose="020B0604020202020204" pitchFamily="34" charset="0"/>
              </a:rPr>
              <a:t>(1) </a:t>
            </a:r>
            <a:r>
              <a:rPr lang="es-MX" sz="2000" dirty="0">
                <a:solidFill>
                  <a:prstClr val="black"/>
                </a:solidFill>
                <a:latin typeface="+mj-lt"/>
                <a:cs typeface="Arial" panose="020B0604020202020204" pitchFamily="34" charset="0"/>
              </a:rPr>
              <a:t>http://www.aniorte-nic.net/archivos/trabaj_histor_lavado_manos.pdf , 4 dic. 2018.</a:t>
            </a:r>
          </a:p>
          <a:p>
            <a:pPr lvl="0" algn="just">
              <a:lnSpc>
                <a:spcPct val="90000"/>
              </a:lnSpc>
              <a:spcBef>
                <a:spcPts val="1000"/>
              </a:spcBef>
            </a:pPr>
            <a:endParaRPr lang="es-MX" sz="2000" dirty="0">
              <a:solidFill>
                <a:prstClr val="black"/>
              </a:solidFill>
              <a:latin typeface="+mj-lt"/>
              <a:cs typeface="Arial" panose="020B0604020202020204" pitchFamily="34" charset="0"/>
            </a:endParaRPr>
          </a:p>
          <a:p>
            <a:pPr lvl="0" algn="just">
              <a:lnSpc>
                <a:spcPct val="90000"/>
              </a:lnSpc>
              <a:spcBef>
                <a:spcPts val="1000"/>
              </a:spcBef>
            </a:pPr>
            <a:r>
              <a:rPr lang="es-MX" sz="2000" baseline="30000" dirty="0">
                <a:solidFill>
                  <a:prstClr val="black"/>
                </a:solidFill>
                <a:latin typeface="+mj-lt"/>
                <a:cs typeface="Arial" panose="020B0604020202020204" pitchFamily="34" charset="0"/>
              </a:rPr>
              <a:t>(2) </a:t>
            </a:r>
            <a:r>
              <a:rPr lang="es-MX" sz="2000" dirty="0">
                <a:solidFill>
                  <a:prstClr val="black"/>
                </a:solidFill>
                <a:latin typeface="+mj-lt"/>
                <a:cs typeface="Arial" panose="020B0604020202020204" pitchFamily="34" charset="0"/>
              </a:rPr>
              <a:t>WHO Guidelines on Hand Hygiene in Health Care. (2009). 1st ed. Geneva: World Health Organization.</a:t>
            </a:r>
          </a:p>
          <a:p>
            <a:pPr lvl="0" algn="just">
              <a:lnSpc>
                <a:spcPct val="90000"/>
              </a:lnSpc>
              <a:spcBef>
                <a:spcPts val="1000"/>
              </a:spcBef>
            </a:pPr>
            <a:endParaRPr lang="es-MX" sz="2000" dirty="0">
              <a:solidFill>
                <a:prstClr val="black"/>
              </a:solidFill>
              <a:latin typeface="+mj-lt"/>
              <a:cs typeface="Arial" panose="020B0604020202020204" pitchFamily="34" charset="0"/>
            </a:endParaRPr>
          </a:p>
          <a:p>
            <a:pPr lvl="0" algn="just">
              <a:lnSpc>
                <a:spcPct val="90000"/>
              </a:lnSpc>
              <a:spcBef>
                <a:spcPts val="1000"/>
              </a:spcBef>
            </a:pPr>
            <a:r>
              <a:rPr lang="es-MX" sz="2000" baseline="30000" dirty="0">
                <a:solidFill>
                  <a:prstClr val="black"/>
                </a:solidFill>
                <a:latin typeface="+mj-lt"/>
                <a:cs typeface="Arial" panose="020B0604020202020204" pitchFamily="34" charset="0"/>
              </a:rPr>
              <a:t>(3) </a:t>
            </a:r>
            <a:r>
              <a:rPr lang="es-MX" sz="2000" dirty="0">
                <a:solidFill>
                  <a:prstClr val="black"/>
                </a:solidFill>
                <a:latin typeface="+mj-lt"/>
                <a:cs typeface="Arial" panose="020B0604020202020204" pitchFamily="34" charset="0"/>
              </a:rPr>
              <a:t>DarouicheR., Wall M.J. Jr., Itani K.M.F., et al. Clorhexidina–Alcohol versus Povidone– Iodine for Surgical-Site Antisepsis. N Engl J Med 2010; 362: 18 – 2.</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5" y="887529"/>
            <a:ext cx="2756561" cy="523220"/>
          </a:xfrm>
          <a:prstGeom prst="rect">
            <a:avLst/>
          </a:prstGeom>
          <a:noFill/>
        </p:spPr>
        <p:txBody>
          <a:bodyPr wrap="square" rtlCol="0">
            <a:spAutoFit/>
          </a:bodyPr>
          <a:lstStyle/>
          <a:p>
            <a:pPr algn="ctr"/>
            <a:r>
              <a:rPr lang="es-ES_tradnl" sz="2800" b="1" dirty="0">
                <a:latin typeface="Arial" charset="0"/>
                <a:ea typeface="Arial" charset="0"/>
                <a:cs typeface="Arial" charset="0"/>
              </a:rPr>
              <a:t>BIBLIOGRAFÍA </a:t>
            </a:r>
          </a:p>
        </p:txBody>
      </p:sp>
      <p:sp>
        <p:nvSpPr>
          <p:cNvPr id="8" name="Rectángulo 7">
            <a:extLst>
              <a:ext uri="{FF2B5EF4-FFF2-40B4-BE49-F238E27FC236}">
                <a16:creationId xmlns:a16="http://schemas.microsoft.com/office/drawing/2014/main" id="{B9A61476-DAD3-4143-A3A4-A694040F2636}"/>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36943596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31</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latin typeface="+mj-lt"/>
              </a:rPr>
              <a:t>Lavado clínico de manos con agua y jabón.                    Higiene de manos con soluciones alcoholadas.</a:t>
            </a:r>
          </a:p>
        </p:txBody>
      </p:sp>
      <p:sp>
        <p:nvSpPr>
          <p:cNvPr id="6" name="Rectángulo 5">
            <a:extLst>
              <a:ext uri="{FF2B5EF4-FFF2-40B4-BE49-F238E27FC236}">
                <a16:creationId xmlns:a16="http://schemas.microsoft.com/office/drawing/2014/main" id="{FFDA4E3F-AF99-2042-93CC-18346B0FD42E}"/>
              </a:ext>
            </a:extLst>
          </p:cNvPr>
          <p:cNvSpPr/>
          <p:nvPr/>
        </p:nvSpPr>
        <p:spPr>
          <a:xfrm>
            <a:off x="1524000" y="3244334"/>
            <a:ext cx="9144000" cy="369332"/>
          </a:xfrm>
          <a:prstGeom prst="rect">
            <a:avLst/>
          </a:prstGeom>
        </p:spPr>
        <p:txBody>
          <a:bodyPr wrap="square">
            <a:spAutoFit/>
          </a:bodyPr>
          <a:lstStyle/>
          <a:p>
            <a:pPr algn="ctr"/>
            <a:r>
              <a:rPr lang="es-MX" dirty="0">
                <a:latin typeface="+mj-lt"/>
              </a:rPr>
              <a:t>1ra. Actualización: Septiembre 2022</a:t>
            </a:r>
          </a:p>
        </p:txBody>
      </p:sp>
      <p:sp>
        <p:nvSpPr>
          <p:cNvPr id="7" name="Rectángulo 6">
            <a:extLst>
              <a:ext uri="{FF2B5EF4-FFF2-40B4-BE49-F238E27FC236}">
                <a16:creationId xmlns:a16="http://schemas.microsoft.com/office/drawing/2014/main" id="{849B1CD1-C81F-094E-A1C9-7A92F11F1135}"/>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1016463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4</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latin typeface="+mj-lt"/>
              </a:rPr>
              <a:t>Lavado clínico de manos con agua y jabón.                    Higiene de manos con soluciones alcoholadas.</a:t>
            </a:r>
          </a:p>
        </p:txBody>
      </p:sp>
      <p:sp>
        <p:nvSpPr>
          <p:cNvPr id="6" name="Rectángulo 5">
            <a:extLst>
              <a:ext uri="{FF2B5EF4-FFF2-40B4-BE49-F238E27FC236}">
                <a16:creationId xmlns:a16="http://schemas.microsoft.com/office/drawing/2014/main" id="{FFDA4E3F-AF99-2042-93CC-18346B0FD42E}"/>
              </a:ext>
            </a:extLst>
          </p:cNvPr>
          <p:cNvSpPr/>
          <p:nvPr/>
        </p:nvSpPr>
        <p:spPr>
          <a:xfrm>
            <a:off x="1524000" y="2967335"/>
            <a:ext cx="9144000" cy="923330"/>
          </a:xfrm>
          <a:prstGeom prst="rect">
            <a:avLst/>
          </a:prstGeom>
        </p:spPr>
        <p:txBody>
          <a:bodyPr wrap="square">
            <a:spAutoFit/>
          </a:bodyPr>
          <a:lstStyle/>
          <a:p>
            <a:pPr algn="just">
              <a:lnSpc>
                <a:spcPct val="90000"/>
              </a:lnSpc>
              <a:spcBef>
                <a:spcPts val="1000"/>
              </a:spcBef>
            </a:pPr>
            <a:r>
              <a:rPr lang="es-MX" sz="2000" dirty="0">
                <a:solidFill>
                  <a:prstClr val="black"/>
                </a:solidFill>
                <a:latin typeface="+mj-lt"/>
                <a:cs typeface="Arial" panose="020B0604020202020204" pitchFamily="34" charset="0"/>
              </a:rPr>
              <a:t>Conocer y aplicar las técnicas de lavado clínico de manos con agua y jabón e higiene de manos y sus cinco momentos, en todos los establecimientos de atención médica, conforme a los recursos disponibles. </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5" y="887529"/>
            <a:ext cx="3825537" cy="523220"/>
          </a:xfrm>
          <a:prstGeom prst="rect">
            <a:avLst/>
          </a:prstGeom>
          <a:noFill/>
        </p:spPr>
        <p:txBody>
          <a:bodyPr wrap="square" rtlCol="0">
            <a:spAutoFit/>
          </a:bodyPr>
          <a:lstStyle/>
          <a:p>
            <a:pPr algn="ctr"/>
            <a:r>
              <a:rPr lang="es-ES_tradnl" sz="2800" b="1" dirty="0">
                <a:latin typeface="Arial" charset="0"/>
                <a:ea typeface="Arial" charset="0"/>
                <a:cs typeface="Arial" charset="0"/>
              </a:rPr>
              <a:t>OBJETIVO GENERAL</a:t>
            </a:r>
          </a:p>
        </p:txBody>
      </p:sp>
      <p:sp>
        <p:nvSpPr>
          <p:cNvPr id="8" name="Rectángulo 7">
            <a:extLst>
              <a:ext uri="{FF2B5EF4-FFF2-40B4-BE49-F238E27FC236}">
                <a16:creationId xmlns:a16="http://schemas.microsoft.com/office/drawing/2014/main" id="{98794ECA-39C0-9947-8B0B-9DA9C9A8CC67}"/>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2346045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5</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latin typeface="+mj-lt"/>
              </a:rPr>
              <a:t>Lavado clínico de manos con agua y jabón.                    Higiene de manos con soluciones alcoholadas.</a:t>
            </a:r>
          </a:p>
        </p:txBody>
      </p:sp>
      <p:sp>
        <p:nvSpPr>
          <p:cNvPr id="6" name="Rectángulo 5">
            <a:extLst>
              <a:ext uri="{FF2B5EF4-FFF2-40B4-BE49-F238E27FC236}">
                <a16:creationId xmlns:a16="http://schemas.microsoft.com/office/drawing/2014/main" id="{FFDA4E3F-AF99-2042-93CC-18346B0FD42E}"/>
              </a:ext>
            </a:extLst>
          </p:cNvPr>
          <p:cNvSpPr/>
          <p:nvPr/>
        </p:nvSpPr>
        <p:spPr>
          <a:xfrm>
            <a:off x="1524000" y="2140467"/>
            <a:ext cx="9144000" cy="3483005"/>
          </a:xfrm>
          <a:prstGeom prst="rect">
            <a:avLst/>
          </a:prstGeom>
        </p:spPr>
        <p:txBody>
          <a:bodyPr wrap="square">
            <a:spAutoFit/>
          </a:bodyPr>
          <a:lstStyle/>
          <a:p>
            <a:pPr lvl="0" algn="just">
              <a:lnSpc>
                <a:spcPct val="90000"/>
              </a:lnSpc>
              <a:spcBef>
                <a:spcPts val="1000"/>
              </a:spcBef>
            </a:pPr>
            <a:r>
              <a:rPr lang="es-MX" sz="2000" dirty="0">
                <a:solidFill>
                  <a:prstClr val="black"/>
                </a:solidFill>
                <a:latin typeface="+mj-lt"/>
                <a:cs typeface="Arial" panose="020B0604020202020204" pitchFamily="34" charset="0"/>
              </a:rPr>
              <a:t>Al concluir la práctica el alumno será capaz de:</a:t>
            </a:r>
          </a:p>
          <a:p>
            <a:pPr lvl="0" algn="just">
              <a:lnSpc>
                <a:spcPct val="90000"/>
              </a:lnSpc>
              <a:spcBef>
                <a:spcPts val="1000"/>
              </a:spcBef>
            </a:pPr>
            <a:endParaRPr lang="es-MX" sz="2000" dirty="0">
              <a:solidFill>
                <a:prstClr val="black"/>
              </a:solidFill>
              <a:latin typeface="+mj-lt"/>
              <a:cs typeface="Arial" panose="020B0604020202020204" pitchFamily="34" charset="0"/>
            </a:endParaRPr>
          </a:p>
          <a:p>
            <a:pPr marL="342900" lvl="0" indent="-342900" algn="just">
              <a:lnSpc>
                <a:spcPct val="90000"/>
              </a:lnSpc>
              <a:spcBef>
                <a:spcPts val="1000"/>
              </a:spcBef>
              <a:buFont typeface="Wingdings" pitchFamily="2" charset="2"/>
              <a:buChar char="Ø"/>
            </a:pPr>
            <a:r>
              <a:rPr lang="es-MX" sz="2000" dirty="0">
                <a:solidFill>
                  <a:prstClr val="black"/>
                </a:solidFill>
                <a:latin typeface="+mj-lt"/>
                <a:cs typeface="Arial" panose="020B0604020202020204" pitchFamily="34" charset="0"/>
              </a:rPr>
              <a:t>Identificar la importancia de las técnicas de lavado clínico e higiene de manos, su aplicación en la práctica clínica.</a:t>
            </a:r>
          </a:p>
          <a:p>
            <a:pPr marL="342900" lvl="0" indent="-342900" algn="just">
              <a:lnSpc>
                <a:spcPct val="90000"/>
              </a:lnSpc>
              <a:spcBef>
                <a:spcPts val="1000"/>
              </a:spcBef>
              <a:buFont typeface="Wingdings" pitchFamily="2" charset="2"/>
              <a:buChar char="Ø"/>
            </a:pPr>
            <a:r>
              <a:rPr lang="es-MX" sz="2000" dirty="0">
                <a:solidFill>
                  <a:prstClr val="black"/>
                </a:solidFill>
                <a:latin typeface="+mj-lt"/>
                <a:cs typeface="Arial" panose="020B0604020202020204" pitchFamily="34" charset="0"/>
              </a:rPr>
              <a:t>Realizar correctamente la técnica de lavado clínico de manos con agua y jabón. </a:t>
            </a:r>
          </a:p>
          <a:p>
            <a:pPr marL="342900" lvl="0" indent="-342900" algn="just">
              <a:lnSpc>
                <a:spcPct val="90000"/>
              </a:lnSpc>
              <a:spcBef>
                <a:spcPts val="1000"/>
              </a:spcBef>
              <a:buFont typeface="Wingdings" pitchFamily="2" charset="2"/>
              <a:buChar char="Ø"/>
            </a:pPr>
            <a:r>
              <a:rPr lang="es-MX" sz="2000" dirty="0">
                <a:solidFill>
                  <a:prstClr val="black"/>
                </a:solidFill>
                <a:latin typeface="+mj-lt"/>
                <a:cs typeface="Arial" panose="020B0604020202020204" pitchFamily="34" charset="0"/>
              </a:rPr>
              <a:t>Realizar correctamente la técnica de higiene de manos y aplicar los cinco momentos.</a:t>
            </a:r>
          </a:p>
          <a:p>
            <a:pPr marL="342900" lvl="0" indent="-342900" algn="just">
              <a:lnSpc>
                <a:spcPct val="90000"/>
              </a:lnSpc>
              <a:spcBef>
                <a:spcPts val="1000"/>
              </a:spcBef>
              <a:buFont typeface="Wingdings" pitchFamily="2" charset="2"/>
              <a:buChar char="Ø"/>
            </a:pPr>
            <a:r>
              <a:rPr lang="es-MX" sz="2000" dirty="0">
                <a:solidFill>
                  <a:prstClr val="black"/>
                </a:solidFill>
                <a:latin typeface="+mj-lt"/>
                <a:cs typeface="Arial" panose="020B0604020202020204" pitchFamily="34" charset="0"/>
              </a:rPr>
              <a:t>Ofrecer una atención medica limpia y segura, desde su formación médica.</a:t>
            </a:r>
          </a:p>
          <a:p>
            <a:pPr marL="342900" lvl="0" indent="-342900" algn="just">
              <a:lnSpc>
                <a:spcPct val="90000"/>
              </a:lnSpc>
              <a:spcBef>
                <a:spcPts val="1000"/>
              </a:spcBef>
              <a:buFont typeface="Wingdings" pitchFamily="2" charset="2"/>
              <a:buChar char="Ø"/>
            </a:pPr>
            <a:r>
              <a:rPr lang="es-MX" sz="2000" dirty="0">
                <a:solidFill>
                  <a:prstClr val="black"/>
                </a:solidFill>
                <a:latin typeface="+mj-lt"/>
                <a:cs typeface="Arial" panose="020B0604020202020204" pitchFamily="34" charset="0"/>
              </a:rPr>
              <a:t>Conocer el material que se requiere para el lavado y la higiene de manos.</a:t>
            </a:r>
          </a:p>
          <a:p>
            <a:pPr lvl="0" algn="just">
              <a:lnSpc>
                <a:spcPct val="90000"/>
              </a:lnSpc>
              <a:spcBef>
                <a:spcPts val="1000"/>
              </a:spcBef>
            </a:pPr>
            <a:endParaRPr lang="es-MX" sz="2000" dirty="0">
              <a:solidFill>
                <a:prstClr val="black"/>
              </a:solidFill>
              <a:latin typeface="+mj-lt"/>
              <a:cs typeface="Arial" panose="020B0604020202020204" pitchFamily="34" charset="0"/>
            </a:endParaRP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5" y="887529"/>
            <a:ext cx="4709115" cy="523220"/>
          </a:xfrm>
          <a:prstGeom prst="rect">
            <a:avLst/>
          </a:prstGeom>
          <a:noFill/>
        </p:spPr>
        <p:txBody>
          <a:bodyPr wrap="square" rtlCol="0">
            <a:spAutoFit/>
          </a:bodyPr>
          <a:lstStyle/>
          <a:p>
            <a:pPr algn="ctr"/>
            <a:r>
              <a:rPr lang="es-ES_tradnl" sz="2800" b="1" dirty="0">
                <a:latin typeface="Arial" charset="0"/>
                <a:ea typeface="Arial" charset="0"/>
                <a:cs typeface="Arial" charset="0"/>
              </a:rPr>
              <a:t>OBJETIVOS ESPECÍFICOS</a:t>
            </a:r>
          </a:p>
        </p:txBody>
      </p:sp>
      <p:sp>
        <p:nvSpPr>
          <p:cNvPr id="8" name="Rectángulo 7">
            <a:extLst>
              <a:ext uri="{FF2B5EF4-FFF2-40B4-BE49-F238E27FC236}">
                <a16:creationId xmlns:a16="http://schemas.microsoft.com/office/drawing/2014/main" id="{27B98545-762F-6449-9ED3-10E8F590AC8A}"/>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3813346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6</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latin typeface="+mj-lt"/>
              </a:rPr>
              <a:t>Lavado clínico de manos con agua y jabón.                    Higiene de manos con soluciones alcoholadas.</a:t>
            </a:r>
          </a:p>
        </p:txBody>
      </p:sp>
      <p:sp>
        <p:nvSpPr>
          <p:cNvPr id="6" name="Rectángulo 5">
            <a:extLst>
              <a:ext uri="{FF2B5EF4-FFF2-40B4-BE49-F238E27FC236}">
                <a16:creationId xmlns:a16="http://schemas.microsoft.com/office/drawing/2014/main" id="{FFDA4E3F-AF99-2042-93CC-18346B0FD42E}"/>
              </a:ext>
            </a:extLst>
          </p:cNvPr>
          <p:cNvSpPr/>
          <p:nvPr/>
        </p:nvSpPr>
        <p:spPr>
          <a:xfrm>
            <a:off x="1524000" y="1845274"/>
            <a:ext cx="9144000" cy="3611245"/>
          </a:xfrm>
          <a:prstGeom prst="rect">
            <a:avLst/>
          </a:prstGeom>
        </p:spPr>
        <p:txBody>
          <a:bodyPr wrap="square">
            <a:spAutoFit/>
          </a:bodyPr>
          <a:lstStyle/>
          <a:p>
            <a:pPr lvl="0" algn="just">
              <a:lnSpc>
                <a:spcPct val="90000"/>
              </a:lnSpc>
              <a:spcBef>
                <a:spcPts val="1000"/>
              </a:spcBef>
            </a:pPr>
            <a:r>
              <a:rPr lang="es-MX" sz="2000" u="sng" dirty="0">
                <a:solidFill>
                  <a:prstClr val="black"/>
                </a:solidFill>
                <a:latin typeface="+mj-lt"/>
                <a:cs typeface="Arial" panose="020B0604020202020204" pitchFamily="34" charset="0"/>
              </a:rPr>
              <a:t>Lavado clínico de manos:</a:t>
            </a:r>
          </a:p>
          <a:p>
            <a:pPr lvl="0" algn="just">
              <a:lnSpc>
                <a:spcPct val="90000"/>
              </a:lnSpc>
              <a:spcBef>
                <a:spcPts val="1000"/>
              </a:spcBef>
            </a:pPr>
            <a:endParaRPr lang="es-MX" sz="2000" dirty="0">
              <a:solidFill>
                <a:prstClr val="black"/>
              </a:solidFill>
              <a:latin typeface="+mj-lt"/>
              <a:cs typeface="Arial" panose="020B0604020202020204" pitchFamily="34" charset="0"/>
            </a:endParaRPr>
          </a:p>
          <a:p>
            <a:pPr marL="342900" lvl="0" indent="-342900" algn="just">
              <a:lnSpc>
                <a:spcPct val="90000"/>
              </a:lnSpc>
              <a:spcBef>
                <a:spcPts val="1000"/>
              </a:spcBef>
              <a:buFont typeface="Wingdings" pitchFamily="2" charset="2"/>
              <a:buChar char="Ø"/>
            </a:pPr>
            <a:r>
              <a:rPr lang="es-MX" sz="2000" dirty="0">
                <a:solidFill>
                  <a:prstClr val="black"/>
                </a:solidFill>
                <a:latin typeface="+mj-lt"/>
                <a:cs typeface="Arial" panose="020B0604020202020204" pitchFamily="34" charset="0"/>
              </a:rPr>
              <a:t>Jabón líquido.</a:t>
            </a:r>
          </a:p>
          <a:p>
            <a:pPr marL="342900" lvl="0" indent="-342900" algn="just">
              <a:lnSpc>
                <a:spcPct val="90000"/>
              </a:lnSpc>
              <a:spcBef>
                <a:spcPts val="1000"/>
              </a:spcBef>
              <a:buFont typeface="Wingdings" pitchFamily="2" charset="2"/>
              <a:buChar char="Ø"/>
            </a:pPr>
            <a:r>
              <a:rPr lang="es-MX" sz="2000" dirty="0">
                <a:solidFill>
                  <a:prstClr val="black"/>
                </a:solidFill>
                <a:latin typeface="+mj-lt"/>
                <a:cs typeface="Arial" panose="020B0604020202020204" pitchFamily="34" charset="0"/>
              </a:rPr>
              <a:t>Agua.</a:t>
            </a:r>
          </a:p>
          <a:p>
            <a:pPr marL="342900" lvl="0" indent="-342900" algn="just">
              <a:lnSpc>
                <a:spcPct val="90000"/>
              </a:lnSpc>
              <a:spcBef>
                <a:spcPts val="1000"/>
              </a:spcBef>
              <a:buFont typeface="Wingdings" pitchFamily="2" charset="2"/>
              <a:buChar char="Ø"/>
            </a:pPr>
            <a:r>
              <a:rPr lang="es-MX" sz="2000" dirty="0">
                <a:solidFill>
                  <a:prstClr val="black"/>
                </a:solidFill>
                <a:latin typeface="+mj-lt"/>
                <a:cs typeface="Arial" panose="020B0604020202020204" pitchFamily="34" charset="0"/>
              </a:rPr>
              <a:t>Toallas desechables.</a:t>
            </a:r>
          </a:p>
          <a:p>
            <a:pPr marL="342900" lvl="0" indent="-342900" algn="just">
              <a:lnSpc>
                <a:spcPct val="90000"/>
              </a:lnSpc>
              <a:spcBef>
                <a:spcPts val="1000"/>
              </a:spcBef>
              <a:buFont typeface="Wingdings" pitchFamily="2" charset="2"/>
              <a:buChar char="Ø"/>
            </a:pPr>
            <a:endParaRPr lang="es-MX" sz="2000" dirty="0">
              <a:solidFill>
                <a:prstClr val="black"/>
              </a:solidFill>
              <a:latin typeface="+mj-lt"/>
              <a:cs typeface="Arial" panose="020B0604020202020204" pitchFamily="34" charset="0"/>
            </a:endParaRPr>
          </a:p>
          <a:p>
            <a:pPr lvl="0" algn="just">
              <a:lnSpc>
                <a:spcPct val="90000"/>
              </a:lnSpc>
              <a:spcBef>
                <a:spcPts val="1000"/>
              </a:spcBef>
            </a:pPr>
            <a:r>
              <a:rPr lang="es-MX" sz="2000" u="sng" dirty="0">
                <a:solidFill>
                  <a:prstClr val="black"/>
                </a:solidFill>
                <a:latin typeface="+mj-lt"/>
                <a:cs typeface="Arial" panose="020B0604020202020204" pitchFamily="34" charset="0"/>
              </a:rPr>
              <a:t>Higiene de manos:</a:t>
            </a:r>
          </a:p>
          <a:p>
            <a:pPr marL="342900" lvl="0" indent="-342900" algn="just">
              <a:lnSpc>
                <a:spcPct val="90000"/>
              </a:lnSpc>
              <a:spcBef>
                <a:spcPts val="1000"/>
              </a:spcBef>
              <a:buFont typeface="Wingdings" pitchFamily="2" charset="2"/>
              <a:buChar char="Ø"/>
            </a:pPr>
            <a:endParaRPr lang="es-MX" sz="2000" u="sng" dirty="0">
              <a:solidFill>
                <a:prstClr val="black"/>
              </a:solidFill>
              <a:latin typeface="+mj-lt"/>
              <a:cs typeface="Arial" panose="020B0604020202020204" pitchFamily="34" charset="0"/>
            </a:endParaRPr>
          </a:p>
          <a:p>
            <a:pPr marL="342900" lvl="0" indent="-342900" algn="just">
              <a:lnSpc>
                <a:spcPct val="90000"/>
              </a:lnSpc>
              <a:spcBef>
                <a:spcPts val="1000"/>
              </a:spcBef>
              <a:buFont typeface="Wingdings" pitchFamily="2" charset="2"/>
              <a:buChar char="Ø"/>
            </a:pPr>
            <a:r>
              <a:rPr lang="es-MX" sz="2000" u="sng" dirty="0">
                <a:solidFill>
                  <a:prstClr val="black"/>
                </a:solidFill>
                <a:latin typeface="+mj-lt"/>
                <a:cs typeface="Arial" panose="020B0604020202020204" pitchFamily="34" charset="0"/>
              </a:rPr>
              <a:t>Soluciones alcoholadas al 70%</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5" y="887529"/>
            <a:ext cx="3907731" cy="523220"/>
          </a:xfrm>
          <a:prstGeom prst="rect">
            <a:avLst/>
          </a:prstGeom>
          <a:noFill/>
        </p:spPr>
        <p:txBody>
          <a:bodyPr wrap="square" rtlCol="0">
            <a:spAutoFit/>
          </a:bodyPr>
          <a:lstStyle/>
          <a:p>
            <a:pPr algn="ctr"/>
            <a:r>
              <a:rPr lang="es-ES_tradnl" sz="2800" b="1" dirty="0">
                <a:latin typeface="Arial" charset="0"/>
                <a:ea typeface="Arial" charset="0"/>
                <a:cs typeface="Arial" charset="0"/>
              </a:rPr>
              <a:t>MATERIALES A USAR</a:t>
            </a:r>
          </a:p>
        </p:txBody>
      </p:sp>
      <p:sp>
        <p:nvSpPr>
          <p:cNvPr id="8" name="Rectángulo 7">
            <a:extLst>
              <a:ext uri="{FF2B5EF4-FFF2-40B4-BE49-F238E27FC236}">
                <a16:creationId xmlns:a16="http://schemas.microsoft.com/office/drawing/2014/main" id="{F3975969-D116-ED4C-82A5-429B19C850B8}"/>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352479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7</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latin typeface="+mj-lt"/>
              </a:rPr>
              <a:t>Lavado clínico de manos con agua y jabón.                    </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1369503" y="2582792"/>
            <a:ext cx="9452994" cy="1692771"/>
          </a:xfrm>
          <a:prstGeom prst="rect">
            <a:avLst/>
          </a:prstGeom>
          <a:noFill/>
        </p:spPr>
        <p:txBody>
          <a:bodyPr wrap="square" rtlCol="0">
            <a:spAutoFit/>
          </a:bodyPr>
          <a:lstStyle/>
          <a:p>
            <a:pPr algn="ctr"/>
            <a:r>
              <a:rPr lang="es-ES_tradnl" sz="4800" b="1" dirty="0">
                <a:latin typeface="Arial" charset="0"/>
                <a:ea typeface="Arial" charset="0"/>
                <a:cs typeface="Arial" charset="0"/>
              </a:rPr>
              <a:t>DESARROLLO DE LA TÉCNICA</a:t>
            </a:r>
          </a:p>
          <a:p>
            <a:pPr algn="ctr"/>
            <a:endParaRPr lang="es-ES_tradnl" sz="2800" b="1" dirty="0">
              <a:latin typeface="Arial" charset="0"/>
              <a:ea typeface="Arial" charset="0"/>
              <a:cs typeface="Arial" charset="0"/>
            </a:endParaRPr>
          </a:p>
          <a:p>
            <a:pPr algn="ctr"/>
            <a:r>
              <a:rPr lang="es-ES_tradnl" sz="2400" b="1" dirty="0">
                <a:latin typeface="+mj-lt"/>
                <a:ea typeface="Arial" charset="0"/>
                <a:cs typeface="Arial" charset="0"/>
              </a:rPr>
              <a:t>LAVADO CLÍNICO DE MANOS CON AGUA Y JABÓN</a:t>
            </a:r>
          </a:p>
        </p:txBody>
      </p:sp>
      <p:cxnSp>
        <p:nvCxnSpPr>
          <p:cNvPr id="3" name="Conector recto 2">
            <a:extLst>
              <a:ext uri="{FF2B5EF4-FFF2-40B4-BE49-F238E27FC236}">
                <a16:creationId xmlns:a16="http://schemas.microsoft.com/office/drawing/2014/main" id="{1A9C160D-1516-0E4E-8638-4AFE8F5BEF30}"/>
              </a:ext>
            </a:extLst>
          </p:cNvPr>
          <p:cNvCxnSpPr>
            <a:cxnSpLocks/>
          </p:cNvCxnSpPr>
          <p:nvPr/>
        </p:nvCxnSpPr>
        <p:spPr>
          <a:xfrm>
            <a:off x="1369503" y="3562562"/>
            <a:ext cx="9452994"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sp>
        <p:nvSpPr>
          <p:cNvPr id="6" name="Rectángulo 5">
            <a:extLst>
              <a:ext uri="{FF2B5EF4-FFF2-40B4-BE49-F238E27FC236}">
                <a16:creationId xmlns:a16="http://schemas.microsoft.com/office/drawing/2014/main" id="{C84EE386-C78B-834B-B3FC-E858FD6C5450}"/>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495380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8</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latin typeface="+mj-lt"/>
              </a:rPr>
              <a:t>Lavado clínico de manos con agua y jabón.</a:t>
            </a:r>
          </a:p>
        </p:txBody>
      </p:sp>
      <p:sp>
        <p:nvSpPr>
          <p:cNvPr id="6" name="Rectángulo 5">
            <a:extLst>
              <a:ext uri="{FF2B5EF4-FFF2-40B4-BE49-F238E27FC236}">
                <a16:creationId xmlns:a16="http://schemas.microsoft.com/office/drawing/2014/main" id="{FFDA4E3F-AF99-2042-93CC-18346B0FD42E}"/>
              </a:ext>
            </a:extLst>
          </p:cNvPr>
          <p:cNvSpPr/>
          <p:nvPr/>
        </p:nvSpPr>
        <p:spPr>
          <a:xfrm>
            <a:off x="6277509" y="3244334"/>
            <a:ext cx="5238045" cy="369332"/>
          </a:xfrm>
          <a:prstGeom prst="rect">
            <a:avLst/>
          </a:prstGeom>
        </p:spPr>
        <p:txBody>
          <a:bodyPr wrap="square">
            <a:spAutoFit/>
          </a:bodyPr>
          <a:lstStyle/>
          <a:p>
            <a:pPr lvl="0" algn="just">
              <a:lnSpc>
                <a:spcPct val="90000"/>
              </a:lnSpc>
              <a:spcBef>
                <a:spcPts val="1000"/>
              </a:spcBef>
            </a:pPr>
            <a:r>
              <a:rPr lang="es-MX" sz="2000" dirty="0">
                <a:solidFill>
                  <a:prstClr val="black"/>
                </a:solidFill>
                <a:latin typeface="+mj-lt"/>
                <a:cs typeface="Arial" panose="020B0604020202020204" pitchFamily="34" charset="0"/>
              </a:rPr>
              <a:t>1. Retirar de sus manos anillos y pulseras.</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3188539"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a:t>
            </a:r>
          </a:p>
        </p:txBody>
      </p:sp>
      <p:pic>
        <p:nvPicPr>
          <p:cNvPr id="3" name="Paso 1" descr="Paso 1">
            <a:hlinkClick r:id="" action="ppaction://media"/>
            <a:extLst>
              <a:ext uri="{FF2B5EF4-FFF2-40B4-BE49-F238E27FC236}">
                <a16:creationId xmlns:a16="http://schemas.microsoft.com/office/drawing/2014/main" id="{CBD19373-4F31-5D48-864D-34A660D20A2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86" y="2026087"/>
            <a:ext cx="4992032" cy="2805826"/>
          </a:xfrm>
          <a:prstGeom prst="rect">
            <a:avLst/>
          </a:prstGeom>
        </p:spPr>
      </p:pic>
      <p:pic>
        <p:nvPicPr>
          <p:cNvPr id="1026" name="Picture 2" descr="Departamento de Cirugía | FACMED">
            <a:extLst>
              <a:ext uri="{FF2B5EF4-FFF2-40B4-BE49-F238E27FC236}">
                <a16:creationId xmlns:a16="http://schemas.microsoft.com/office/drawing/2014/main" id="{3F3DB410-3637-BF33-7048-FAA4AFB538BF}"/>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37310C75-9BFA-A74E-BD99-AA00E2C897BB}"/>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415906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0D84F1B-D2D6-1A4D-970A-5029D3CDE252}"/>
              </a:ext>
            </a:extLst>
          </p:cNvPr>
          <p:cNvSpPr>
            <a:spLocks noGrp="1"/>
          </p:cNvSpPr>
          <p:nvPr>
            <p:ph type="sldNum" sz="quarter" idx="12"/>
          </p:nvPr>
        </p:nvSpPr>
        <p:spPr/>
        <p:txBody>
          <a:bodyPr/>
          <a:lstStyle/>
          <a:p>
            <a:fld id="{DC173A17-3CFE-D748-B04B-9D75A85ACE01}" type="slidenum">
              <a:rPr lang="es-MX" smtClean="0"/>
              <a:t>9</a:t>
            </a:fld>
            <a:endParaRPr lang="es-MX"/>
          </a:p>
        </p:txBody>
      </p:sp>
      <p:sp>
        <p:nvSpPr>
          <p:cNvPr id="5" name="CuadroTexto 4">
            <a:extLst>
              <a:ext uri="{FF2B5EF4-FFF2-40B4-BE49-F238E27FC236}">
                <a16:creationId xmlns:a16="http://schemas.microsoft.com/office/drawing/2014/main" id="{7B48CC9C-33FD-6248-8EAB-77C2B5923277}"/>
              </a:ext>
            </a:extLst>
          </p:cNvPr>
          <p:cNvSpPr txBox="1"/>
          <p:nvPr/>
        </p:nvSpPr>
        <p:spPr>
          <a:xfrm>
            <a:off x="3533846" y="206783"/>
            <a:ext cx="6696433" cy="246221"/>
          </a:xfrm>
          <a:prstGeom prst="rect">
            <a:avLst/>
          </a:prstGeom>
          <a:noFill/>
        </p:spPr>
        <p:txBody>
          <a:bodyPr wrap="square" rtlCol="0">
            <a:spAutoFit/>
          </a:bodyPr>
          <a:lstStyle/>
          <a:p>
            <a:pPr algn="ctr"/>
            <a:r>
              <a:rPr lang="es-MX" sz="1000" dirty="0">
                <a:solidFill>
                  <a:schemeClr val="bg1"/>
                </a:solidFill>
                <a:latin typeface="+mj-lt"/>
              </a:rPr>
              <a:t>Lavado clínico de manos con agua y jabón.</a:t>
            </a:r>
          </a:p>
        </p:txBody>
      </p:sp>
      <p:sp>
        <p:nvSpPr>
          <p:cNvPr id="6" name="Rectángulo 5">
            <a:extLst>
              <a:ext uri="{FF2B5EF4-FFF2-40B4-BE49-F238E27FC236}">
                <a16:creationId xmlns:a16="http://schemas.microsoft.com/office/drawing/2014/main" id="{FFDA4E3F-AF99-2042-93CC-18346B0FD42E}"/>
              </a:ext>
            </a:extLst>
          </p:cNvPr>
          <p:cNvSpPr/>
          <p:nvPr/>
        </p:nvSpPr>
        <p:spPr>
          <a:xfrm>
            <a:off x="6277509" y="3244334"/>
            <a:ext cx="5238045" cy="369332"/>
          </a:xfrm>
          <a:prstGeom prst="rect">
            <a:avLst/>
          </a:prstGeom>
        </p:spPr>
        <p:txBody>
          <a:bodyPr wrap="square">
            <a:spAutoFit/>
          </a:bodyPr>
          <a:lstStyle/>
          <a:p>
            <a:pPr lvl="0" algn="just">
              <a:lnSpc>
                <a:spcPct val="90000"/>
              </a:lnSpc>
              <a:spcBef>
                <a:spcPts val="1000"/>
              </a:spcBef>
            </a:pPr>
            <a:r>
              <a:rPr lang="es-MX" sz="2000" dirty="0">
                <a:solidFill>
                  <a:prstClr val="black"/>
                </a:solidFill>
                <a:latin typeface="+mj-lt"/>
                <a:cs typeface="Arial" panose="020B0604020202020204" pitchFamily="34" charset="0"/>
              </a:rPr>
              <a:t>2. Humedecer con agua ambas manos.</a:t>
            </a:r>
          </a:p>
        </p:txBody>
      </p:sp>
      <p:sp>
        <p:nvSpPr>
          <p:cNvPr id="7" name="CuadroTexto 6">
            <a:extLst>
              <a:ext uri="{FF2B5EF4-FFF2-40B4-BE49-F238E27FC236}">
                <a16:creationId xmlns:a16="http://schemas.microsoft.com/office/drawing/2014/main" id="{EC1060FD-9CD2-344D-982D-CB23FAB44A48}"/>
              </a:ext>
            </a:extLst>
          </p:cNvPr>
          <p:cNvSpPr txBox="1"/>
          <p:nvPr/>
        </p:nvSpPr>
        <p:spPr>
          <a:xfrm>
            <a:off x="777286" y="887529"/>
            <a:ext cx="3188539" cy="523220"/>
          </a:xfrm>
          <a:prstGeom prst="rect">
            <a:avLst/>
          </a:prstGeom>
          <a:noFill/>
        </p:spPr>
        <p:txBody>
          <a:bodyPr wrap="square" rtlCol="0">
            <a:spAutoFit/>
          </a:bodyPr>
          <a:lstStyle/>
          <a:p>
            <a:pPr algn="ctr"/>
            <a:r>
              <a:rPr lang="es-ES_tradnl" sz="2800" b="1" dirty="0">
                <a:latin typeface="Arial" charset="0"/>
                <a:ea typeface="Arial" charset="0"/>
                <a:cs typeface="Arial" charset="0"/>
              </a:rPr>
              <a:t>PROCEDIMIENTO</a:t>
            </a:r>
          </a:p>
        </p:txBody>
      </p:sp>
      <p:pic>
        <p:nvPicPr>
          <p:cNvPr id="2" name="Paso 2" descr="Paso 2">
            <a:hlinkClick r:id="" action="ppaction://media"/>
            <a:extLst>
              <a:ext uri="{FF2B5EF4-FFF2-40B4-BE49-F238E27FC236}">
                <a16:creationId xmlns:a16="http://schemas.microsoft.com/office/drawing/2014/main" id="{D749FD8D-DDD2-E044-AC89-2A3DD23A718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9204" y="2026088"/>
            <a:ext cx="4990114" cy="2804748"/>
          </a:xfrm>
          <a:prstGeom prst="rect">
            <a:avLst/>
          </a:prstGeom>
        </p:spPr>
      </p:pic>
      <p:pic>
        <p:nvPicPr>
          <p:cNvPr id="3" name="Picture 2" descr="Departamento de Cirugía | FACMED">
            <a:extLst>
              <a:ext uri="{FF2B5EF4-FFF2-40B4-BE49-F238E27FC236}">
                <a16:creationId xmlns:a16="http://schemas.microsoft.com/office/drawing/2014/main" id="{24685C4A-8D86-E320-C293-4C31F0DD5B26}"/>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161933" y="4224528"/>
            <a:ext cx="543376" cy="543376"/>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964E3400-E450-3047-A148-F6CE747222CD}"/>
              </a:ext>
            </a:extLst>
          </p:cNvPr>
          <p:cNvSpPr/>
          <p:nvPr/>
        </p:nvSpPr>
        <p:spPr>
          <a:xfrm>
            <a:off x="0" y="6477492"/>
            <a:ext cx="4990853" cy="11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00" dirty="0">
                <a:solidFill>
                  <a:schemeClr val="tx1"/>
                </a:solidFill>
              </a:rPr>
              <a:t>MATERIAL ELABORADO POR EL DEPARTAMENTO DE CIRUGÍA DE LA FACULTAD DE MEDICINA DE LA UNAM. TODOS LOS DERECHOS RESERVADOS ©2022.</a:t>
            </a:r>
          </a:p>
        </p:txBody>
      </p:sp>
    </p:spTree>
    <p:extLst>
      <p:ext uri="{BB962C8B-B14F-4D97-AF65-F5344CB8AC3E}">
        <p14:creationId xmlns:p14="http://schemas.microsoft.com/office/powerpoint/2010/main" val="231544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TotalTime>
  <Words>2126</Words>
  <Application>Microsoft Macintosh PowerPoint</Application>
  <PresentationFormat>Panorámica</PresentationFormat>
  <Paragraphs>181</Paragraphs>
  <Slides>31</Slides>
  <Notes>1</Notes>
  <HiddenSlides>0</HiddenSlides>
  <MMClips>20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31</vt:i4>
      </vt:variant>
    </vt:vector>
  </HeadingPairs>
  <TitlesOfParts>
    <vt:vector size="36" baseType="lpstr">
      <vt:lpstr>Arial</vt:lpstr>
      <vt:lpstr>Calibri</vt:lpstr>
      <vt:lpstr>Calibri Light</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Microsoft Office User</cp:lastModifiedBy>
  <cp:revision>20</cp:revision>
  <dcterms:created xsi:type="dcterms:W3CDTF">2022-03-10T17:21:09Z</dcterms:created>
  <dcterms:modified xsi:type="dcterms:W3CDTF">2022-09-23T12:59:58Z</dcterms:modified>
</cp:coreProperties>
</file>